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63" r:id="rId6"/>
    <p:sldId id="264" r:id="rId7"/>
    <p:sldId id="265"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22CF8D-174A-4706-833E-5CB9AB4A9642}" v="1" dt="2020-12-13T04:34:30.3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19" autoAdjust="0"/>
  </p:normalViewPr>
  <p:slideViewPr>
    <p:cSldViewPr snapToGrid="0">
      <p:cViewPr varScale="1">
        <p:scale>
          <a:sx n="76" d="100"/>
          <a:sy n="76" d="100"/>
        </p:scale>
        <p:origin x="68" y="5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Bartels" userId="4224c4d91edaf337" providerId="LiveId" clId="{1A22CF8D-174A-4706-833E-5CB9AB4A9642}"/>
    <pc:docChg chg="undo custSel addSld delSld modSld">
      <pc:chgData name="Tom Bartels" userId="4224c4d91edaf337" providerId="LiveId" clId="{1A22CF8D-174A-4706-833E-5CB9AB4A9642}" dt="2020-12-13T11:44:39.041" v="3263" actId="20577"/>
      <pc:docMkLst>
        <pc:docMk/>
      </pc:docMkLst>
      <pc:sldChg chg="modSp mod">
        <pc:chgData name="Tom Bartels" userId="4224c4d91edaf337" providerId="LiveId" clId="{1A22CF8D-174A-4706-833E-5CB9AB4A9642}" dt="2020-12-13T04:49:38.434" v="2618" actId="20577"/>
        <pc:sldMkLst>
          <pc:docMk/>
          <pc:sldMk cId="2584280759" sldId="257"/>
        </pc:sldMkLst>
        <pc:spChg chg="mod">
          <ac:chgData name="Tom Bartels" userId="4224c4d91edaf337" providerId="LiveId" clId="{1A22CF8D-174A-4706-833E-5CB9AB4A9642}" dt="2020-12-13T04:49:25.035" v="2609" actId="20577"/>
          <ac:spMkLst>
            <pc:docMk/>
            <pc:sldMk cId="2584280759" sldId="257"/>
            <ac:spMk id="2" creationId="{18C3B467-088C-4F3D-A9A7-105C4E1E20CD}"/>
          </ac:spMkLst>
        </pc:spChg>
        <pc:spChg chg="mod">
          <ac:chgData name="Tom Bartels" userId="4224c4d91edaf337" providerId="LiveId" clId="{1A22CF8D-174A-4706-833E-5CB9AB4A9642}" dt="2020-12-13T04:49:38.434" v="2618" actId="20577"/>
          <ac:spMkLst>
            <pc:docMk/>
            <pc:sldMk cId="2584280759" sldId="257"/>
            <ac:spMk id="3" creationId="{C8722DDC-8EEE-4A06-8DFE-B44871EAA2CF}"/>
          </ac:spMkLst>
        </pc:spChg>
      </pc:sldChg>
      <pc:sldChg chg="modSp mod">
        <pc:chgData name="Tom Bartels" userId="4224c4d91edaf337" providerId="LiveId" clId="{1A22CF8D-174A-4706-833E-5CB9AB4A9642}" dt="2020-12-13T11:44:39.041" v="3263" actId="20577"/>
        <pc:sldMkLst>
          <pc:docMk/>
          <pc:sldMk cId="1860317639" sldId="262"/>
        </pc:sldMkLst>
        <pc:spChg chg="mod">
          <ac:chgData name="Tom Bartels" userId="4224c4d91edaf337" providerId="LiveId" clId="{1A22CF8D-174A-4706-833E-5CB9AB4A9642}" dt="2020-12-13T11:44:39.041" v="3263" actId="20577"/>
          <ac:spMkLst>
            <pc:docMk/>
            <pc:sldMk cId="1860317639" sldId="262"/>
            <ac:spMk id="2" creationId="{0C522D94-B791-43F4-B5A3-58E2E836EDFE}"/>
          </ac:spMkLst>
        </pc:spChg>
      </pc:sldChg>
      <pc:sldChg chg="modSp new mod">
        <pc:chgData name="Tom Bartels" userId="4224c4d91edaf337" providerId="LiveId" clId="{1A22CF8D-174A-4706-833E-5CB9AB4A9642}" dt="2020-12-13T04:33:51.867" v="865" actId="5793"/>
        <pc:sldMkLst>
          <pc:docMk/>
          <pc:sldMk cId="547619559" sldId="263"/>
        </pc:sldMkLst>
        <pc:spChg chg="mod">
          <ac:chgData name="Tom Bartels" userId="4224c4d91edaf337" providerId="LiveId" clId="{1A22CF8D-174A-4706-833E-5CB9AB4A9642}" dt="2020-12-13T04:27:02.103" v="59" actId="122"/>
          <ac:spMkLst>
            <pc:docMk/>
            <pc:sldMk cId="547619559" sldId="263"/>
            <ac:spMk id="2" creationId="{291484D7-FCB9-4549-92D6-2560169A7237}"/>
          </ac:spMkLst>
        </pc:spChg>
        <pc:spChg chg="mod">
          <ac:chgData name="Tom Bartels" userId="4224c4d91edaf337" providerId="LiveId" clId="{1A22CF8D-174A-4706-833E-5CB9AB4A9642}" dt="2020-12-13T04:33:51.867" v="865" actId="5793"/>
          <ac:spMkLst>
            <pc:docMk/>
            <pc:sldMk cId="547619559" sldId="263"/>
            <ac:spMk id="3" creationId="{78647A40-C4FC-41DC-BD7B-9D74149AF61B}"/>
          </ac:spMkLst>
        </pc:spChg>
        <pc:spChg chg="mod">
          <ac:chgData name="Tom Bartels" userId="4224c4d91edaf337" providerId="LiveId" clId="{1A22CF8D-174A-4706-833E-5CB9AB4A9642}" dt="2020-12-13T04:33:21.480" v="834" actId="20577"/>
          <ac:spMkLst>
            <pc:docMk/>
            <pc:sldMk cId="547619559" sldId="263"/>
            <ac:spMk id="4" creationId="{2977EF8F-D281-4E41-9B08-6BCF2042A6A5}"/>
          </ac:spMkLst>
        </pc:spChg>
      </pc:sldChg>
      <pc:sldChg chg="addSp delSp new del mod">
        <pc:chgData name="Tom Bartels" userId="4224c4d91edaf337" providerId="LiveId" clId="{1A22CF8D-174A-4706-833E-5CB9AB4A9642}" dt="2020-12-13T04:26:32.605" v="4" actId="680"/>
        <pc:sldMkLst>
          <pc:docMk/>
          <pc:sldMk cId="1472652484" sldId="263"/>
        </pc:sldMkLst>
        <pc:spChg chg="add del">
          <ac:chgData name="Tom Bartels" userId="4224c4d91edaf337" providerId="LiveId" clId="{1A22CF8D-174A-4706-833E-5CB9AB4A9642}" dt="2020-12-13T04:26:32.033" v="3" actId="478"/>
          <ac:spMkLst>
            <pc:docMk/>
            <pc:sldMk cId="1472652484" sldId="263"/>
            <ac:spMk id="2" creationId="{4893719E-8298-48D0-897A-E1CE6C9F9B5C}"/>
          </ac:spMkLst>
        </pc:spChg>
      </pc:sldChg>
      <pc:sldChg chg="addSp modSp new mod">
        <pc:chgData name="Tom Bartels" userId="4224c4d91edaf337" providerId="LiveId" clId="{1A22CF8D-174A-4706-833E-5CB9AB4A9642}" dt="2020-12-13T04:43:18.939" v="1977" actId="20577"/>
        <pc:sldMkLst>
          <pc:docMk/>
          <pc:sldMk cId="3200448025" sldId="264"/>
        </pc:sldMkLst>
        <pc:spChg chg="mod">
          <ac:chgData name="Tom Bartels" userId="4224c4d91edaf337" providerId="LiveId" clId="{1A22CF8D-174A-4706-833E-5CB9AB4A9642}" dt="2020-12-13T04:34:08.428" v="871" actId="20577"/>
          <ac:spMkLst>
            <pc:docMk/>
            <pc:sldMk cId="3200448025" sldId="264"/>
            <ac:spMk id="2" creationId="{CC0BE2A6-9FD1-411D-9E56-FB08EF31593E}"/>
          </ac:spMkLst>
        </pc:spChg>
        <pc:spChg chg="add mod">
          <ac:chgData name="Tom Bartels" userId="4224c4d91edaf337" providerId="LiveId" clId="{1A22CF8D-174A-4706-833E-5CB9AB4A9642}" dt="2020-12-13T04:43:18.939" v="1977" actId="20577"/>
          <ac:spMkLst>
            <pc:docMk/>
            <pc:sldMk cId="3200448025" sldId="264"/>
            <ac:spMk id="3" creationId="{7A17DC5B-8948-446B-B6D7-BD031389A6D7}"/>
          </ac:spMkLst>
        </pc:spChg>
      </pc:sldChg>
      <pc:sldChg chg="modSp add mod">
        <pc:chgData name="Tom Bartels" userId="4224c4d91edaf337" providerId="LiveId" clId="{1A22CF8D-174A-4706-833E-5CB9AB4A9642}" dt="2020-12-13T11:44:18.204" v="3255" actId="20577"/>
        <pc:sldMkLst>
          <pc:docMk/>
          <pc:sldMk cId="2165985495" sldId="265"/>
        </pc:sldMkLst>
        <pc:spChg chg="mod">
          <ac:chgData name="Tom Bartels" userId="4224c4d91edaf337" providerId="LiveId" clId="{1A22CF8D-174A-4706-833E-5CB9AB4A9642}" dt="2020-12-13T04:40:58.243" v="1771" actId="20577"/>
          <ac:spMkLst>
            <pc:docMk/>
            <pc:sldMk cId="2165985495" sldId="265"/>
            <ac:spMk id="2" creationId="{CC0BE2A6-9FD1-411D-9E56-FB08EF31593E}"/>
          </ac:spMkLst>
        </pc:spChg>
        <pc:spChg chg="mod">
          <ac:chgData name="Tom Bartels" userId="4224c4d91edaf337" providerId="LiveId" clId="{1A22CF8D-174A-4706-833E-5CB9AB4A9642}" dt="2020-12-13T11:44:18.204" v="3255" actId="20577"/>
          <ac:spMkLst>
            <pc:docMk/>
            <pc:sldMk cId="2165985495" sldId="265"/>
            <ac:spMk id="3" creationId="{7A17DC5B-8948-446B-B6D7-BD031389A6D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12/13/2020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12/13/2020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12/13/2020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12/13/2020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12/13/2020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fontScale="90000"/>
          </a:bodyPr>
          <a:lstStyle/>
          <a:p>
            <a:r>
              <a:rPr lang="en-US" sz="4400" dirty="0">
                <a:solidFill>
                  <a:schemeClr val="tx1"/>
                </a:solidFill>
              </a:rPr>
              <a:t>Proposed Voluntary or ‘orderly’</a:t>
            </a:r>
            <a:br>
              <a:rPr lang="en-US" sz="4400" dirty="0">
                <a:solidFill>
                  <a:schemeClr val="tx1"/>
                </a:solidFill>
              </a:rPr>
            </a:br>
            <a:r>
              <a:rPr lang="en-US" sz="4400" dirty="0">
                <a:solidFill>
                  <a:schemeClr val="tx1"/>
                </a:solidFill>
              </a:rPr>
              <a:t>wind-up</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2" y="4286475"/>
            <a:ext cx="4775075" cy="559656"/>
          </a:xfrm>
        </p:spPr>
        <p:txBody>
          <a:bodyPr>
            <a:normAutofit/>
          </a:bodyPr>
          <a:lstStyle/>
          <a:p>
            <a:pPr>
              <a:spcAft>
                <a:spcPts val="600"/>
              </a:spcAft>
            </a:pPr>
            <a:r>
              <a:rPr lang="en-US" dirty="0">
                <a:solidFill>
                  <a:schemeClr val="tx1"/>
                </a:solidFill>
              </a:rPr>
              <a:t>Legal &amp; Operational Timelines &amp; Info</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84D7-FCB9-4549-92D6-2560169A7237}"/>
              </a:ext>
            </a:extLst>
          </p:cNvPr>
          <p:cNvSpPr>
            <a:spLocks noGrp="1"/>
          </p:cNvSpPr>
          <p:nvPr>
            <p:ph type="title"/>
          </p:nvPr>
        </p:nvSpPr>
        <p:spPr/>
        <p:txBody>
          <a:bodyPr/>
          <a:lstStyle/>
          <a:p>
            <a:pPr algn="ctr"/>
            <a:r>
              <a:rPr lang="en-AU" dirty="0"/>
              <a:t>What is a voluntary or ‘orderly’ wind-up?</a:t>
            </a:r>
          </a:p>
        </p:txBody>
      </p:sp>
      <p:sp>
        <p:nvSpPr>
          <p:cNvPr id="3" name="Content Placeholder 2">
            <a:extLst>
              <a:ext uri="{FF2B5EF4-FFF2-40B4-BE49-F238E27FC236}">
                <a16:creationId xmlns:a16="http://schemas.microsoft.com/office/drawing/2014/main" id="{78647A40-C4FC-41DC-BD7B-9D74149AF61B}"/>
              </a:ext>
            </a:extLst>
          </p:cNvPr>
          <p:cNvSpPr>
            <a:spLocks noGrp="1"/>
          </p:cNvSpPr>
          <p:nvPr>
            <p:ph sz="half" idx="1"/>
          </p:nvPr>
        </p:nvSpPr>
        <p:spPr>
          <a:xfrm>
            <a:off x="1066800" y="2103120"/>
            <a:ext cx="4663440" cy="4112286"/>
          </a:xfrm>
        </p:spPr>
        <p:txBody>
          <a:bodyPr/>
          <a:lstStyle/>
          <a:p>
            <a:r>
              <a:rPr lang="en-AU" dirty="0"/>
              <a:t>A voluntary or ‘orderly’ wind-up is a </a:t>
            </a:r>
            <a:r>
              <a:rPr lang="en-AU" b="1" i="1" u="sng" dirty="0"/>
              <a:t>structured process</a:t>
            </a:r>
            <a:r>
              <a:rPr lang="en-AU" dirty="0"/>
              <a:t> of ending a business’ operations</a:t>
            </a:r>
          </a:p>
          <a:p>
            <a:r>
              <a:rPr lang="en-AU" dirty="0"/>
              <a:t>This occurs over a fixed time horizon (agreed by all parties involved)</a:t>
            </a:r>
          </a:p>
          <a:p>
            <a:r>
              <a:rPr lang="en-AU" dirty="0"/>
              <a:t>The aim is to sell the assets of the business to allow it enough cash to cover all remaining liabilities</a:t>
            </a:r>
            <a:br>
              <a:rPr lang="en-AU" dirty="0"/>
            </a:br>
            <a:r>
              <a:rPr lang="en-AU" dirty="0">
                <a:sym typeface="Wingdings" panose="05000000000000000000" pitchFamily="2" charset="2"/>
              </a:rPr>
              <a:t></a:t>
            </a:r>
            <a:r>
              <a:rPr lang="en-AU" dirty="0"/>
              <a:t>Employee salaries, Super, &amp; Leave</a:t>
            </a:r>
            <a:br>
              <a:rPr lang="en-AU" dirty="0"/>
            </a:br>
            <a:r>
              <a:rPr lang="en-AU" dirty="0">
                <a:sym typeface="Wingdings" panose="05000000000000000000" pitchFamily="2" charset="2"/>
              </a:rPr>
              <a:t></a:t>
            </a:r>
            <a:r>
              <a:rPr lang="en-AU" dirty="0"/>
              <a:t>Suppliers (Groceries, and Produce)</a:t>
            </a:r>
            <a:br>
              <a:rPr lang="en-AU" dirty="0"/>
            </a:br>
            <a:r>
              <a:rPr lang="en-AU" dirty="0">
                <a:sym typeface="Wingdings" panose="05000000000000000000" pitchFamily="2" charset="2"/>
              </a:rPr>
              <a:t></a:t>
            </a:r>
            <a:r>
              <a:rPr lang="en-AU" dirty="0"/>
              <a:t>The ATO (GST &amp; Employees’ Tax)</a:t>
            </a:r>
            <a:br>
              <a:rPr lang="en-AU" dirty="0"/>
            </a:br>
            <a:r>
              <a:rPr lang="en-AU" dirty="0">
                <a:sym typeface="Wingdings" panose="05000000000000000000" pitchFamily="2" charset="2"/>
              </a:rPr>
              <a:t></a:t>
            </a:r>
            <a:r>
              <a:rPr lang="en-AU" dirty="0"/>
              <a:t>Any other costs outstanding</a:t>
            </a:r>
          </a:p>
        </p:txBody>
      </p:sp>
      <p:sp>
        <p:nvSpPr>
          <p:cNvPr id="4" name="Content Placeholder 3">
            <a:extLst>
              <a:ext uri="{FF2B5EF4-FFF2-40B4-BE49-F238E27FC236}">
                <a16:creationId xmlns:a16="http://schemas.microsoft.com/office/drawing/2014/main" id="{2977EF8F-D281-4E41-9B08-6BCF2042A6A5}"/>
              </a:ext>
            </a:extLst>
          </p:cNvPr>
          <p:cNvSpPr>
            <a:spLocks noGrp="1"/>
          </p:cNvSpPr>
          <p:nvPr>
            <p:ph sz="half" idx="2"/>
          </p:nvPr>
        </p:nvSpPr>
        <p:spPr/>
        <p:txBody>
          <a:bodyPr/>
          <a:lstStyle/>
          <a:p>
            <a:r>
              <a:rPr lang="en-AU" dirty="0"/>
              <a:t>What it is </a:t>
            </a:r>
            <a:r>
              <a:rPr lang="en-AU" b="1" u="sng" dirty="0"/>
              <a:t>not</a:t>
            </a:r>
            <a:r>
              <a:rPr lang="en-AU" dirty="0"/>
              <a:t>:</a:t>
            </a:r>
          </a:p>
          <a:p>
            <a:pPr marL="0" indent="0">
              <a:buNone/>
            </a:pPr>
            <a:r>
              <a:rPr lang="en-AU" dirty="0"/>
              <a:t>	</a:t>
            </a:r>
            <a:r>
              <a:rPr lang="en-AU" dirty="0">
                <a:sym typeface="Wingdings" panose="05000000000000000000" pitchFamily="2" charset="2"/>
              </a:rPr>
              <a:t></a:t>
            </a:r>
            <a:r>
              <a:rPr lang="en-AU" b="1" u="sng" dirty="0">
                <a:sym typeface="Wingdings" panose="05000000000000000000" pitchFamily="2" charset="2"/>
              </a:rPr>
              <a:t>Not</a:t>
            </a:r>
            <a:r>
              <a:rPr lang="en-AU" dirty="0">
                <a:sym typeface="Wingdings" panose="05000000000000000000" pitchFamily="2" charset="2"/>
              </a:rPr>
              <a:t> a closing of the doors</a:t>
            </a:r>
          </a:p>
          <a:p>
            <a:pPr marL="0" indent="0">
              <a:buNone/>
            </a:pPr>
            <a:r>
              <a:rPr lang="en-AU" dirty="0">
                <a:sym typeface="Wingdings" panose="05000000000000000000" pitchFamily="2" charset="2"/>
              </a:rPr>
              <a:t>	</a:t>
            </a:r>
            <a:r>
              <a:rPr lang="en-AU" b="1" u="sng" dirty="0">
                <a:sym typeface="Wingdings" panose="05000000000000000000" pitchFamily="2" charset="2"/>
              </a:rPr>
              <a:t>Not</a:t>
            </a:r>
            <a:r>
              <a:rPr lang="en-AU" dirty="0">
                <a:sym typeface="Wingdings" panose="05000000000000000000" pitchFamily="2" charset="2"/>
              </a:rPr>
              <a:t> a liquidation</a:t>
            </a:r>
          </a:p>
          <a:p>
            <a:pPr marL="0" indent="0">
              <a:buNone/>
            </a:pPr>
            <a:r>
              <a:rPr lang="en-AU" dirty="0">
                <a:sym typeface="Wingdings" panose="05000000000000000000" pitchFamily="2" charset="2"/>
              </a:rPr>
              <a:t>	</a:t>
            </a:r>
            <a:r>
              <a:rPr lang="en-AU" b="1" u="sng" dirty="0">
                <a:sym typeface="Wingdings" panose="05000000000000000000" pitchFamily="2" charset="2"/>
              </a:rPr>
              <a:t>Not</a:t>
            </a:r>
            <a:r>
              <a:rPr lang="en-AU" dirty="0">
                <a:sym typeface="Wingdings" panose="05000000000000000000" pitchFamily="2" charset="2"/>
              </a:rPr>
              <a:t> a reason to stop paying 	employees or suppliers</a:t>
            </a:r>
          </a:p>
          <a:p>
            <a:pPr marL="0" indent="0">
              <a:buNone/>
            </a:pPr>
            <a:r>
              <a:rPr lang="en-AU" dirty="0">
                <a:sym typeface="Wingdings" panose="05000000000000000000" pitchFamily="2" charset="2"/>
              </a:rPr>
              <a:t>	(MC Directors are </a:t>
            </a:r>
            <a:r>
              <a:rPr lang="en-AU" b="1" i="1" u="sng" dirty="0">
                <a:sym typeface="Wingdings" panose="05000000000000000000" pitchFamily="2" charset="2"/>
              </a:rPr>
              <a:t>personally</a:t>
            </a:r>
            <a:r>
              <a:rPr lang="en-AU" dirty="0">
                <a:sym typeface="Wingdings" panose="05000000000000000000" pitchFamily="2" charset="2"/>
              </a:rPr>
              <a:t> 	liable if that is attempted)</a:t>
            </a:r>
          </a:p>
        </p:txBody>
      </p:sp>
    </p:spTree>
    <p:extLst>
      <p:ext uri="{BB962C8B-B14F-4D97-AF65-F5344CB8AC3E}">
        <p14:creationId xmlns:p14="http://schemas.microsoft.com/office/powerpoint/2010/main" val="547619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BE2A6-9FD1-411D-9E56-FB08EF31593E}"/>
              </a:ext>
            </a:extLst>
          </p:cNvPr>
          <p:cNvSpPr>
            <a:spLocks noGrp="1"/>
          </p:cNvSpPr>
          <p:nvPr>
            <p:ph type="title"/>
          </p:nvPr>
        </p:nvSpPr>
        <p:spPr/>
        <p:txBody>
          <a:bodyPr/>
          <a:lstStyle/>
          <a:p>
            <a:pPr algn="ctr"/>
            <a:r>
              <a:rPr lang="en-AU" dirty="0"/>
              <a:t>Why?</a:t>
            </a:r>
          </a:p>
        </p:txBody>
      </p:sp>
      <p:sp>
        <p:nvSpPr>
          <p:cNvPr id="3" name="TextBox 2">
            <a:extLst>
              <a:ext uri="{FF2B5EF4-FFF2-40B4-BE49-F238E27FC236}">
                <a16:creationId xmlns:a16="http://schemas.microsoft.com/office/drawing/2014/main" id="{7A17DC5B-8948-446B-B6D7-BD031389A6D7}"/>
              </a:ext>
            </a:extLst>
          </p:cNvPr>
          <p:cNvSpPr txBox="1"/>
          <p:nvPr/>
        </p:nvSpPr>
        <p:spPr>
          <a:xfrm>
            <a:off x="744718" y="1659669"/>
            <a:ext cx="10850251" cy="5078313"/>
          </a:xfrm>
          <a:prstGeom prst="rect">
            <a:avLst/>
          </a:prstGeom>
          <a:noFill/>
        </p:spPr>
        <p:txBody>
          <a:bodyPr wrap="square" rtlCol="0">
            <a:spAutoFit/>
          </a:bodyPr>
          <a:lstStyle/>
          <a:p>
            <a:pPr marL="285750" indent="-285750">
              <a:buFont typeface="Courier New" panose="02070309020205020404" pitchFamily="49" charset="0"/>
              <a:buChar char="o"/>
            </a:pPr>
            <a:r>
              <a:rPr lang="en-AU" dirty="0"/>
              <a:t>Trading performance has declined each consecutive month from July 2020 to November 2020 (5months in a row). Each month lower than the last.</a:t>
            </a:r>
          </a:p>
          <a:p>
            <a:pPr marL="285750" indent="-285750">
              <a:buFont typeface="Courier New" panose="02070309020205020404" pitchFamily="49" charset="0"/>
              <a:buChar char="o"/>
            </a:pPr>
            <a:endParaRPr lang="en-AU" dirty="0"/>
          </a:p>
          <a:p>
            <a:pPr marL="285750" indent="-285750">
              <a:buFont typeface="Courier New" panose="02070309020205020404" pitchFamily="49" charset="0"/>
              <a:buChar char="o"/>
            </a:pPr>
            <a:r>
              <a:rPr lang="en-AU" dirty="0"/>
              <a:t>Where the Co-op had a nest egg from strong COVID panic buying, we have forfeited est. $20k to cover AL Loading costs to be paid (and the Super on top of the Loading)</a:t>
            </a:r>
          </a:p>
          <a:p>
            <a:pPr marL="285750" indent="-285750">
              <a:buFont typeface="Courier New" panose="02070309020205020404" pitchFamily="49" charset="0"/>
              <a:buChar char="o"/>
            </a:pPr>
            <a:endParaRPr lang="en-AU" dirty="0"/>
          </a:p>
          <a:p>
            <a:pPr marL="285750" indent="-285750">
              <a:buFont typeface="Courier New" panose="02070309020205020404" pitchFamily="49" charset="0"/>
              <a:buChar char="o"/>
            </a:pPr>
            <a:r>
              <a:rPr lang="en-AU" dirty="0"/>
              <a:t>Allie and the entire Staff team has made a tremendous effort to both work harder and smarter and cut all possible costs. You have made the most difference to our position and we are super thankful for it.</a:t>
            </a:r>
            <a:br>
              <a:rPr lang="en-AU" dirty="0"/>
            </a:br>
            <a:br>
              <a:rPr lang="en-AU" dirty="0"/>
            </a:br>
            <a:r>
              <a:rPr lang="en-AU" dirty="0"/>
              <a:t>To push for a continuation of business without wind-up, will require further work that staff will need to be involved in.</a:t>
            </a:r>
          </a:p>
          <a:p>
            <a:pPr marL="285750" indent="-285750">
              <a:buFont typeface="Courier New" panose="02070309020205020404" pitchFamily="49" charset="0"/>
              <a:buChar char="o"/>
            </a:pPr>
            <a:endParaRPr lang="en-AU" dirty="0"/>
          </a:p>
          <a:p>
            <a:pPr marL="285750" indent="-285750">
              <a:buFont typeface="Courier New" panose="02070309020205020404" pitchFamily="49" charset="0"/>
              <a:buChar char="o"/>
            </a:pPr>
            <a:r>
              <a:rPr lang="en-AU" dirty="0"/>
              <a:t>Alfalfa House as a shop-front, is not as unique as it once was 20,30,40 years ago.</a:t>
            </a:r>
          </a:p>
          <a:p>
            <a:endParaRPr lang="en-AU" dirty="0"/>
          </a:p>
          <a:p>
            <a:pPr marL="285750" indent="-285750">
              <a:buFont typeface="Courier New" panose="02070309020205020404" pitchFamily="49" charset="0"/>
              <a:buChar char="o"/>
            </a:pPr>
            <a:r>
              <a:rPr lang="en-AU" dirty="0"/>
              <a:t>Above all we are in a good position to proceed with wind-up to allow everyone to be paid their entitlements </a:t>
            </a:r>
          </a:p>
          <a:p>
            <a:pPr marL="285750" indent="-285750">
              <a:buFont typeface="Courier New" panose="02070309020205020404" pitchFamily="49" charset="0"/>
              <a:buChar char="o"/>
            </a:pPr>
            <a:endParaRPr lang="en-AU" dirty="0"/>
          </a:p>
        </p:txBody>
      </p:sp>
    </p:spTree>
    <p:extLst>
      <p:ext uri="{BB962C8B-B14F-4D97-AF65-F5344CB8AC3E}">
        <p14:creationId xmlns:p14="http://schemas.microsoft.com/office/powerpoint/2010/main" val="3200448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BE2A6-9FD1-411D-9E56-FB08EF31593E}"/>
              </a:ext>
            </a:extLst>
          </p:cNvPr>
          <p:cNvSpPr>
            <a:spLocks noGrp="1"/>
          </p:cNvSpPr>
          <p:nvPr>
            <p:ph type="title"/>
          </p:nvPr>
        </p:nvSpPr>
        <p:spPr/>
        <p:txBody>
          <a:bodyPr/>
          <a:lstStyle/>
          <a:p>
            <a:pPr algn="ctr"/>
            <a:r>
              <a:rPr lang="en-AU" dirty="0"/>
              <a:t>Why Not?</a:t>
            </a:r>
          </a:p>
        </p:txBody>
      </p:sp>
      <p:sp>
        <p:nvSpPr>
          <p:cNvPr id="3" name="TextBox 2">
            <a:extLst>
              <a:ext uri="{FF2B5EF4-FFF2-40B4-BE49-F238E27FC236}">
                <a16:creationId xmlns:a16="http://schemas.microsoft.com/office/drawing/2014/main" id="{7A17DC5B-8948-446B-B6D7-BD031389A6D7}"/>
              </a:ext>
            </a:extLst>
          </p:cNvPr>
          <p:cNvSpPr txBox="1"/>
          <p:nvPr/>
        </p:nvSpPr>
        <p:spPr>
          <a:xfrm>
            <a:off x="810705" y="1668544"/>
            <a:ext cx="10850251" cy="5909310"/>
          </a:xfrm>
          <a:prstGeom prst="rect">
            <a:avLst/>
          </a:prstGeom>
          <a:noFill/>
        </p:spPr>
        <p:txBody>
          <a:bodyPr wrap="square" rtlCol="0">
            <a:spAutoFit/>
          </a:bodyPr>
          <a:lstStyle/>
          <a:p>
            <a:pPr marL="285750" indent="-285750">
              <a:buFont typeface="Courier New" panose="02070309020205020404" pitchFamily="49" charset="0"/>
              <a:buChar char="o"/>
            </a:pPr>
            <a:r>
              <a:rPr lang="en-AU" dirty="0"/>
              <a:t>The Co-op is a Newtown/Enmore/Erskineville institution of near 40 years</a:t>
            </a:r>
          </a:p>
          <a:p>
            <a:pPr marL="285750" indent="-285750">
              <a:buFont typeface="Courier New" panose="02070309020205020404" pitchFamily="49" charset="0"/>
              <a:buChar char="o"/>
            </a:pPr>
            <a:endParaRPr lang="en-AU" dirty="0"/>
          </a:p>
          <a:p>
            <a:pPr marL="285750" indent="-285750">
              <a:buFont typeface="Courier New" panose="02070309020205020404" pitchFamily="49" charset="0"/>
              <a:buChar char="o"/>
            </a:pPr>
            <a:r>
              <a:rPr lang="en-AU" dirty="0"/>
              <a:t>With serious structural changes to operations, </a:t>
            </a:r>
            <a:r>
              <a:rPr lang="en-AU" dirty="0" err="1"/>
              <a:t>fitout</a:t>
            </a:r>
            <a:r>
              <a:rPr lang="en-AU" dirty="0"/>
              <a:t>, events, consistent physical local presence in the Inner West and Marketing-fortunes </a:t>
            </a:r>
            <a:r>
              <a:rPr lang="en-AU" b="1" i="1" u="sng" dirty="0"/>
              <a:t>could</a:t>
            </a:r>
            <a:r>
              <a:rPr lang="en-AU" dirty="0"/>
              <a:t> have an uptick.</a:t>
            </a:r>
            <a:br>
              <a:rPr lang="en-AU" dirty="0"/>
            </a:br>
            <a:endParaRPr lang="en-AU" dirty="0"/>
          </a:p>
          <a:p>
            <a:pPr marL="285750" indent="-285750">
              <a:buFont typeface="Courier New" panose="02070309020205020404" pitchFamily="49" charset="0"/>
              <a:buChar char="o"/>
            </a:pPr>
            <a:r>
              <a:rPr lang="en-AU" dirty="0"/>
              <a:t>If there is a concerted effort by a group of VERY DEDICATED and BRAVE individuals, with a clear plan. The possibility is there, but the actions would have to be swift, drastic, and backed by a dedicated team and with additional cash at their disposal to contribute to realise that plan. </a:t>
            </a:r>
          </a:p>
          <a:p>
            <a:pPr marL="285750" indent="-285750">
              <a:buFont typeface="Courier New" panose="02070309020205020404" pitchFamily="49" charset="0"/>
              <a:buChar char="o"/>
            </a:pPr>
            <a:endParaRPr lang="en-AU" dirty="0"/>
          </a:p>
          <a:p>
            <a:pPr marL="285750" indent="-285750">
              <a:buFont typeface="Courier New" panose="02070309020205020404" pitchFamily="49" charset="0"/>
              <a:buChar char="o"/>
            </a:pPr>
            <a:r>
              <a:rPr lang="en-AU" dirty="0"/>
              <a:t>On the flipside-There is a large amount of stamina, people power, and money required. The impact of all of the above is hard to speculate on the result. Failure to execute the plan could lead to a worse position than present.</a:t>
            </a:r>
          </a:p>
          <a:p>
            <a:pPr marL="285750" indent="-285750">
              <a:buFont typeface="Courier New" panose="02070309020205020404" pitchFamily="49" charset="0"/>
              <a:buChar char="o"/>
            </a:pPr>
            <a:endParaRPr lang="en-AU" dirty="0"/>
          </a:p>
          <a:p>
            <a:pPr marL="285750" indent="-285750">
              <a:buFont typeface="Courier New" panose="02070309020205020404" pitchFamily="49" charset="0"/>
              <a:buChar char="o"/>
            </a:pPr>
            <a:r>
              <a:rPr lang="en-AU" dirty="0"/>
              <a:t>At present The Co-op has no budget for additional staff hours or staff in shop unless they can generate more financial sustainability</a:t>
            </a:r>
          </a:p>
          <a:p>
            <a:pPr marL="285750" indent="-285750">
              <a:buFont typeface="Courier New" panose="02070309020205020404" pitchFamily="49" charset="0"/>
              <a:buChar char="o"/>
            </a:pPr>
            <a:endParaRPr lang="en-AU" dirty="0"/>
          </a:p>
          <a:p>
            <a:pPr marL="285750" indent="-285750">
              <a:buFont typeface="Courier New" panose="02070309020205020404" pitchFamily="49" charset="0"/>
              <a:buChar char="o"/>
            </a:pPr>
            <a:endParaRPr lang="en-AU" dirty="0"/>
          </a:p>
          <a:p>
            <a:pPr marL="285750" indent="-285750">
              <a:buFont typeface="Courier New" panose="02070309020205020404" pitchFamily="49" charset="0"/>
              <a:buChar char="o"/>
            </a:pPr>
            <a:br>
              <a:rPr lang="en-AU" dirty="0"/>
            </a:br>
            <a:br>
              <a:rPr lang="en-AU" dirty="0"/>
            </a:br>
            <a:endParaRPr lang="en-AU" dirty="0"/>
          </a:p>
        </p:txBody>
      </p:sp>
    </p:spTree>
    <p:extLst>
      <p:ext uri="{BB962C8B-B14F-4D97-AF65-F5344CB8AC3E}">
        <p14:creationId xmlns:p14="http://schemas.microsoft.com/office/powerpoint/2010/main" val="2165985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a:normAutofit/>
          </a:bodyPr>
          <a:lstStyle/>
          <a:p>
            <a:pPr algn="ctr"/>
            <a:r>
              <a:rPr lang="en-US" dirty="0"/>
              <a:t>Legal wind-up minimum timeline</a:t>
            </a:r>
          </a:p>
        </p:txBody>
      </p:sp>
      <p:sp>
        <p:nvSpPr>
          <p:cNvPr id="6" name="TextBox 12">
            <a:extLst>
              <a:ext uri="{FF2B5EF4-FFF2-40B4-BE49-F238E27FC236}">
                <a16:creationId xmlns:a16="http://schemas.microsoft.com/office/drawing/2014/main" id="{269A48D2-CA01-476E-9407-A103B9A4483B}"/>
              </a:ext>
            </a:extLst>
          </p:cNvPr>
          <p:cNvSpPr txBox="1"/>
          <p:nvPr/>
        </p:nvSpPr>
        <p:spPr>
          <a:xfrm>
            <a:off x="773007" y="2332567"/>
            <a:ext cx="1529926" cy="92710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AU" sz="1400" b="1" dirty="0"/>
              <a:t>AGM</a:t>
            </a:r>
            <a:br>
              <a:rPr lang="en-AU" sz="1400" b="1" dirty="0"/>
            </a:br>
            <a:endParaRPr lang="en-AU" sz="1400" b="1" dirty="0"/>
          </a:p>
          <a:p>
            <a:pPr algn="ctr"/>
            <a:r>
              <a:rPr lang="en-AU" sz="1400" b="1" dirty="0"/>
              <a:t>13</a:t>
            </a:r>
            <a:r>
              <a:rPr lang="en-AU" sz="1400" b="1" baseline="30000" dirty="0"/>
              <a:t>th</a:t>
            </a:r>
            <a:r>
              <a:rPr lang="en-AU" sz="1400" b="1" dirty="0"/>
              <a:t> Dec 2020</a:t>
            </a:r>
          </a:p>
        </p:txBody>
      </p:sp>
      <p:sp>
        <p:nvSpPr>
          <p:cNvPr id="8" name="TextBox 6">
            <a:extLst>
              <a:ext uri="{FF2B5EF4-FFF2-40B4-BE49-F238E27FC236}">
                <a16:creationId xmlns:a16="http://schemas.microsoft.com/office/drawing/2014/main" id="{2E514132-355A-482E-874F-D109C39831F5}"/>
              </a:ext>
            </a:extLst>
          </p:cNvPr>
          <p:cNvSpPr txBox="1"/>
          <p:nvPr/>
        </p:nvSpPr>
        <p:spPr>
          <a:xfrm>
            <a:off x="2667210" y="2332567"/>
            <a:ext cx="1790699" cy="137160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AU" sz="1200" b="1" dirty="0"/>
              <a:t>Lodge Request with Registrar</a:t>
            </a:r>
          </a:p>
          <a:p>
            <a:pPr algn="ctr"/>
            <a:r>
              <a:rPr lang="en-AU" sz="1200" dirty="0"/>
              <a:t>(Fair Trading NSW) for Special Resolution</a:t>
            </a:r>
          </a:p>
          <a:p>
            <a:pPr algn="ctr"/>
            <a:endParaRPr lang="en-AU" dirty="0"/>
          </a:p>
          <a:p>
            <a:pPr algn="ctr"/>
            <a:r>
              <a:rPr lang="en-AU" sz="1400" b="1" dirty="0"/>
              <a:t>14</a:t>
            </a:r>
            <a:r>
              <a:rPr lang="en-AU" sz="1400" b="1" baseline="30000" dirty="0"/>
              <a:t>th</a:t>
            </a:r>
            <a:r>
              <a:rPr lang="en-AU" sz="1400" b="1" dirty="0"/>
              <a:t> Dec 2020</a:t>
            </a:r>
          </a:p>
        </p:txBody>
      </p:sp>
      <p:sp>
        <p:nvSpPr>
          <p:cNvPr id="9" name="TextBox 7">
            <a:extLst>
              <a:ext uri="{FF2B5EF4-FFF2-40B4-BE49-F238E27FC236}">
                <a16:creationId xmlns:a16="http://schemas.microsoft.com/office/drawing/2014/main" id="{32B63315-A5A7-4A15-A570-860525607CBD}"/>
              </a:ext>
            </a:extLst>
          </p:cNvPr>
          <p:cNvSpPr txBox="1"/>
          <p:nvPr/>
        </p:nvSpPr>
        <p:spPr>
          <a:xfrm>
            <a:off x="4822186" y="2324946"/>
            <a:ext cx="1831979" cy="1298787"/>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AU" sz="1200" b="1" dirty="0"/>
              <a:t>Registrar</a:t>
            </a:r>
            <a:br>
              <a:rPr lang="en-AU" sz="1200" b="1" dirty="0"/>
            </a:br>
            <a:r>
              <a:rPr lang="en-AU" sz="1200" b="0" dirty="0"/>
              <a:t>(Fair Trading NSW) </a:t>
            </a:r>
            <a:r>
              <a:rPr lang="en-AU" sz="1200" b="1" dirty="0"/>
              <a:t>approval/response of</a:t>
            </a:r>
            <a:r>
              <a:rPr lang="en-AU" sz="1200" b="1" baseline="0" dirty="0"/>
              <a:t> Special Resolution</a:t>
            </a:r>
          </a:p>
          <a:p>
            <a:pPr algn="ctr"/>
            <a:endParaRPr lang="en-AU" b="1" dirty="0"/>
          </a:p>
          <a:p>
            <a:pPr algn="ctr"/>
            <a:r>
              <a:rPr lang="en-AU" sz="1200" b="1" dirty="0"/>
              <a:t>10</a:t>
            </a:r>
            <a:r>
              <a:rPr lang="en-AU" sz="1200" b="1" baseline="30000" dirty="0"/>
              <a:t>th</a:t>
            </a:r>
            <a:r>
              <a:rPr lang="en-AU" sz="1200" b="1" dirty="0"/>
              <a:t> Jan 2021 (up to 28 days later)</a:t>
            </a:r>
          </a:p>
        </p:txBody>
      </p:sp>
      <p:sp>
        <p:nvSpPr>
          <p:cNvPr id="10" name="TextBox 10">
            <a:extLst>
              <a:ext uri="{FF2B5EF4-FFF2-40B4-BE49-F238E27FC236}">
                <a16:creationId xmlns:a16="http://schemas.microsoft.com/office/drawing/2014/main" id="{F8D97E51-8240-491F-BAE5-FE53E1A22C0C}"/>
              </a:ext>
            </a:extLst>
          </p:cNvPr>
          <p:cNvSpPr txBox="1"/>
          <p:nvPr/>
        </p:nvSpPr>
        <p:spPr>
          <a:xfrm>
            <a:off x="6792384" y="2300817"/>
            <a:ext cx="1790700" cy="14033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AU" sz="1200" b="1" dirty="0"/>
              <a:t>Circulate Special Resolution</a:t>
            </a:r>
          </a:p>
          <a:p>
            <a:pPr algn="ctr"/>
            <a:r>
              <a:rPr lang="en-AU" sz="1200" b="1" i="1" dirty="0"/>
              <a:t>Via "Special Postal Ballot"</a:t>
            </a:r>
          </a:p>
          <a:p>
            <a:pPr algn="ctr"/>
            <a:r>
              <a:rPr lang="en-AU" sz="1200" dirty="0"/>
              <a:t>(Online &amp; in paper)</a:t>
            </a:r>
            <a:br>
              <a:rPr lang="en-AU" sz="1200" dirty="0"/>
            </a:br>
            <a:br>
              <a:rPr lang="en-AU" sz="1200" dirty="0"/>
            </a:br>
            <a:r>
              <a:rPr lang="en-AU" sz="1200" b="1" dirty="0"/>
              <a:t>11</a:t>
            </a:r>
            <a:r>
              <a:rPr lang="en-AU" sz="1200" b="1" baseline="30000" dirty="0"/>
              <a:t>th</a:t>
            </a:r>
            <a:r>
              <a:rPr lang="en-AU" sz="1200" b="1" dirty="0"/>
              <a:t> Jan 2021</a:t>
            </a:r>
            <a:endParaRPr lang="en-AU" sz="1200" dirty="0"/>
          </a:p>
        </p:txBody>
      </p:sp>
      <p:sp>
        <p:nvSpPr>
          <p:cNvPr id="12" name="TextBox 1">
            <a:extLst>
              <a:ext uri="{FF2B5EF4-FFF2-40B4-BE49-F238E27FC236}">
                <a16:creationId xmlns:a16="http://schemas.microsoft.com/office/drawing/2014/main" id="{EFCF738A-35C0-4827-8909-4DEA7E11883E}"/>
              </a:ext>
            </a:extLst>
          </p:cNvPr>
          <p:cNvSpPr txBox="1"/>
          <p:nvPr/>
        </p:nvSpPr>
        <p:spPr>
          <a:xfrm>
            <a:off x="8829674" y="2300817"/>
            <a:ext cx="1628353" cy="2054436"/>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AU" sz="1200" b="1" dirty="0"/>
              <a:t>EGM to discuss </a:t>
            </a:r>
            <a:r>
              <a:rPr lang="en-AU" sz="1200" b="1" dirty="0">
                <a:solidFill>
                  <a:srgbClr val="7030A0"/>
                </a:solidFill>
              </a:rPr>
              <a:t>"For" </a:t>
            </a:r>
            <a:r>
              <a:rPr lang="en-AU" sz="1200" b="1" dirty="0"/>
              <a:t>Resolution</a:t>
            </a:r>
            <a:r>
              <a:rPr lang="en-AU" sz="1200" b="1" baseline="0" dirty="0"/>
              <a:t> </a:t>
            </a:r>
            <a:r>
              <a:rPr lang="en-AU" sz="1200" b="1" dirty="0"/>
              <a:t>and </a:t>
            </a:r>
            <a:r>
              <a:rPr lang="en-AU" sz="1200" b="1" dirty="0">
                <a:solidFill>
                  <a:srgbClr val="7030A0"/>
                </a:solidFill>
              </a:rPr>
              <a:t>"Against" </a:t>
            </a:r>
            <a:r>
              <a:rPr lang="en-AU" sz="1200" b="1" dirty="0">
                <a:solidFill>
                  <a:schemeClr val="tx1"/>
                </a:solidFill>
              </a:rPr>
              <a:t>Special</a:t>
            </a:r>
            <a:r>
              <a:rPr lang="en-AU" sz="1200" b="1" dirty="0">
                <a:solidFill>
                  <a:srgbClr val="7030A0"/>
                </a:solidFill>
              </a:rPr>
              <a:t> </a:t>
            </a:r>
            <a:r>
              <a:rPr lang="en-AU" sz="1200" b="1" dirty="0"/>
              <a:t>Resolution</a:t>
            </a:r>
          </a:p>
          <a:p>
            <a:pPr algn="ctr"/>
            <a:endParaRPr lang="en-AU" sz="1200" b="1" dirty="0"/>
          </a:p>
          <a:p>
            <a:pPr algn="ctr"/>
            <a:endParaRPr lang="en-AU" sz="1200" b="1" dirty="0"/>
          </a:p>
          <a:p>
            <a:pPr algn="ctr"/>
            <a:r>
              <a:rPr lang="en-AU" sz="1200" b="1" dirty="0"/>
              <a:t>During week starting Mon 11</a:t>
            </a:r>
            <a:r>
              <a:rPr lang="en-AU" sz="1200" b="1" baseline="30000" dirty="0"/>
              <a:t>th</a:t>
            </a:r>
            <a:r>
              <a:rPr lang="en-AU" sz="1200" b="1" dirty="0"/>
              <a:t> Jan 2021 (</a:t>
            </a:r>
            <a:r>
              <a:rPr lang="en-AU" sz="1200" b="1" dirty="0">
                <a:solidFill>
                  <a:srgbClr val="0070C0"/>
                </a:solidFill>
              </a:rPr>
              <a:t>date negotiable</a:t>
            </a:r>
            <a:r>
              <a:rPr lang="en-AU" sz="1200" b="1" dirty="0"/>
              <a:t>)</a:t>
            </a:r>
          </a:p>
        </p:txBody>
      </p:sp>
      <p:sp>
        <p:nvSpPr>
          <p:cNvPr id="13" name="TextBox 8">
            <a:extLst>
              <a:ext uri="{FF2B5EF4-FFF2-40B4-BE49-F238E27FC236}">
                <a16:creationId xmlns:a16="http://schemas.microsoft.com/office/drawing/2014/main" id="{B5264006-DB23-432A-8AFB-DEAFBA22E0E7}"/>
              </a:ext>
            </a:extLst>
          </p:cNvPr>
          <p:cNvSpPr txBox="1"/>
          <p:nvPr/>
        </p:nvSpPr>
        <p:spPr>
          <a:xfrm>
            <a:off x="773007" y="3984413"/>
            <a:ext cx="1529926" cy="1637454"/>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AU" sz="1400" b="1" dirty="0"/>
              <a:t>Finalise Tally of votes</a:t>
            </a:r>
          </a:p>
          <a:p>
            <a:pPr algn="ctr"/>
            <a:r>
              <a:rPr lang="en-AU" sz="1400" b="1" dirty="0"/>
              <a:t>&amp; Release Results to Members</a:t>
            </a:r>
          </a:p>
          <a:p>
            <a:pPr algn="ctr"/>
            <a:endParaRPr lang="en-AU" sz="1400" b="1" dirty="0"/>
          </a:p>
          <a:p>
            <a:pPr algn="ctr"/>
            <a:r>
              <a:rPr lang="en-AU" sz="1400" b="1" dirty="0"/>
              <a:t>9</a:t>
            </a:r>
            <a:r>
              <a:rPr lang="en-AU" sz="1400" b="1" baseline="30000" dirty="0"/>
              <a:t>th</a:t>
            </a:r>
            <a:r>
              <a:rPr lang="en-AU" sz="1400" b="1" dirty="0"/>
              <a:t> Feb 2021</a:t>
            </a:r>
          </a:p>
        </p:txBody>
      </p:sp>
      <p:sp>
        <p:nvSpPr>
          <p:cNvPr id="14" name="TextBox 9">
            <a:extLst>
              <a:ext uri="{FF2B5EF4-FFF2-40B4-BE49-F238E27FC236}">
                <a16:creationId xmlns:a16="http://schemas.microsoft.com/office/drawing/2014/main" id="{B2A392D9-DFDD-4117-959F-66082BA8B418}"/>
              </a:ext>
            </a:extLst>
          </p:cNvPr>
          <p:cNvSpPr txBox="1"/>
          <p:nvPr/>
        </p:nvSpPr>
        <p:spPr>
          <a:xfrm>
            <a:off x="2853901" y="3984411"/>
            <a:ext cx="1914525" cy="2335109"/>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AU" sz="1400" b="1" dirty="0"/>
              <a:t>Wind up procedures follow</a:t>
            </a:r>
          </a:p>
          <a:p>
            <a:pPr algn="ctr"/>
            <a:r>
              <a:rPr lang="en-AU" sz="1400" b="1" dirty="0">
                <a:solidFill>
                  <a:srgbClr val="0070C0"/>
                </a:solidFill>
              </a:rPr>
              <a:t>OR</a:t>
            </a:r>
          </a:p>
          <a:p>
            <a:pPr algn="ctr"/>
            <a:r>
              <a:rPr lang="en-AU" sz="1400" b="1" dirty="0"/>
              <a:t>Continue Trading as per normal </a:t>
            </a:r>
            <a:r>
              <a:rPr lang="en-AU" sz="1400" b="1" i="1" dirty="0"/>
              <a:t>with prescribed changes</a:t>
            </a:r>
          </a:p>
          <a:p>
            <a:pPr algn="ctr"/>
            <a:endParaRPr lang="en-AU" sz="1400" b="1" i="1" dirty="0"/>
          </a:p>
          <a:p>
            <a:pPr algn="ctr"/>
            <a:r>
              <a:rPr lang="en-AU" sz="1400" b="1" i="1" dirty="0"/>
              <a:t>9</a:t>
            </a:r>
            <a:r>
              <a:rPr lang="en-AU" sz="1400" b="1" i="1" baseline="30000" dirty="0"/>
              <a:t>th</a:t>
            </a:r>
            <a:r>
              <a:rPr lang="en-AU" sz="1400" b="1" i="1" dirty="0"/>
              <a:t> Feb 2021 onwards</a:t>
            </a:r>
          </a:p>
        </p:txBody>
      </p:sp>
      <p:cxnSp>
        <p:nvCxnSpPr>
          <p:cNvPr id="16" name="Straight Arrow Connector 15">
            <a:extLst>
              <a:ext uri="{FF2B5EF4-FFF2-40B4-BE49-F238E27FC236}">
                <a16:creationId xmlns:a16="http://schemas.microsoft.com/office/drawing/2014/main" id="{A10B4DC2-4B6A-4D9A-90FF-237B347B647D}"/>
              </a:ext>
            </a:extLst>
          </p:cNvPr>
          <p:cNvCxnSpPr>
            <a:stCxn id="6" idx="3"/>
          </p:cNvCxnSpPr>
          <p:nvPr/>
        </p:nvCxnSpPr>
        <p:spPr>
          <a:xfrm>
            <a:off x="2302933" y="2796117"/>
            <a:ext cx="364277" cy="804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7" name="Straight Arrow Connector 16">
            <a:extLst>
              <a:ext uri="{FF2B5EF4-FFF2-40B4-BE49-F238E27FC236}">
                <a16:creationId xmlns:a16="http://schemas.microsoft.com/office/drawing/2014/main" id="{A3E95FA9-B77F-4B80-8158-F7A6BAD1D297}"/>
              </a:ext>
            </a:extLst>
          </p:cNvPr>
          <p:cNvCxnSpPr/>
          <p:nvPr/>
        </p:nvCxnSpPr>
        <p:spPr>
          <a:xfrm>
            <a:off x="4457909" y="2806251"/>
            <a:ext cx="364277" cy="804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8" name="Straight Arrow Connector 17">
            <a:extLst>
              <a:ext uri="{FF2B5EF4-FFF2-40B4-BE49-F238E27FC236}">
                <a16:creationId xmlns:a16="http://schemas.microsoft.com/office/drawing/2014/main" id="{08837F34-6F32-4915-84D8-08E757AC12D7}"/>
              </a:ext>
            </a:extLst>
          </p:cNvPr>
          <p:cNvCxnSpPr/>
          <p:nvPr/>
        </p:nvCxnSpPr>
        <p:spPr>
          <a:xfrm>
            <a:off x="6536478" y="2814294"/>
            <a:ext cx="364277" cy="804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9" name="Straight Arrow Connector 18">
            <a:extLst>
              <a:ext uri="{FF2B5EF4-FFF2-40B4-BE49-F238E27FC236}">
                <a16:creationId xmlns:a16="http://schemas.microsoft.com/office/drawing/2014/main" id="{BF3842DE-78F7-43CE-9FE4-A89227A5F82B}"/>
              </a:ext>
            </a:extLst>
          </p:cNvPr>
          <p:cNvCxnSpPr/>
          <p:nvPr/>
        </p:nvCxnSpPr>
        <p:spPr>
          <a:xfrm>
            <a:off x="8548261" y="2880784"/>
            <a:ext cx="364277" cy="804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0" name="Straight Arrow Connector 19">
            <a:extLst>
              <a:ext uri="{FF2B5EF4-FFF2-40B4-BE49-F238E27FC236}">
                <a16:creationId xmlns:a16="http://schemas.microsoft.com/office/drawing/2014/main" id="{87061054-872D-4884-BF7F-CA5004C58881}"/>
              </a:ext>
            </a:extLst>
          </p:cNvPr>
          <p:cNvCxnSpPr>
            <a:cxnSpLocks/>
          </p:cNvCxnSpPr>
          <p:nvPr/>
        </p:nvCxnSpPr>
        <p:spPr>
          <a:xfrm flipH="1">
            <a:off x="2390987" y="3728747"/>
            <a:ext cx="6424398" cy="24042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1" name="Straight Arrow Connector 20">
            <a:extLst>
              <a:ext uri="{FF2B5EF4-FFF2-40B4-BE49-F238E27FC236}">
                <a16:creationId xmlns:a16="http://schemas.microsoft.com/office/drawing/2014/main" id="{6769E9C5-68B3-40DC-A681-3FDFACA2A490}"/>
              </a:ext>
            </a:extLst>
          </p:cNvPr>
          <p:cNvCxnSpPr>
            <a:cxnSpLocks/>
          </p:cNvCxnSpPr>
          <p:nvPr/>
        </p:nvCxnSpPr>
        <p:spPr>
          <a:xfrm>
            <a:off x="2302932" y="4532247"/>
            <a:ext cx="47413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8324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sphere">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22D94-B791-43F4-B5A3-58E2E836EDFE}"/>
              </a:ext>
            </a:extLst>
          </p:cNvPr>
          <p:cNvSpPr>
            <a:spLocks noGrp="1"/>
          </p:cNvSpPr>
          <p:nvPr>
            <p:ph type="title"/>
          </p:nvPr>
        </p:nvSpPr>
        <p:spPr/>
        <p:txBody>
          <a:bodyPr/>
          <a:lstStyle/>
          <a:p>
            <a:pPr algn="ctr"/>
            <a:r>
              <a:rPr lang="en-AU" dirty="0"/>
              <a:t>Operational </a:t>
            </a:r>
            <a:r>
              <a:rPr lang="en-AU"/>
              <a:t>Wind-up minimum </a:t>
            </a:r>
            <a:r>
              <a:rPr lang="en-AU" dirty="0"/>
              <a:t>Timeline</a:t>
            </a:r>
          </a:p>
        </p:txBody>
      </p:sp>
      <p:sp>
        <p:nvSpPr>
          <p:cNvPr id="3" name="TextBox 5">
            <a:extLst>
              <a:ext uri="{FF2B5EF4-FFF2-40B4-BE49-F238E27FC236}">
                <a16:creationId xmlns:a16="http://schemas.microsoft.com/office/drawing/2014/main" id="{20320E5E-21AD-4EC2-A20E-3FD43D131F1C}"/>
              </a:ext>
            </a:extLst>
          </p:cNvPr>
          <p:cNvSpPr txBox="1"/>
          <p:nvPr/>
        </p:nvSpPr>
        <p:spPr>
          <a:xfrm>
            <a:off x="583416" y="1976436"/>
            <a:ext cx="1819275" cy="15716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AU" sz="1400" dirty="0"/>
              <a:t>Trade through Xmas Holiday Period</a:t>
            </a:r>
          </a:p>
          <a:p>
            <a:pPr algn="ctr"/>
            <a:endParaRPr lang="en-AU" sz="1400" dirty="0"/>
          </a:p>
          <a:p>
            <a:pPr algn="ctr"/>
            <a:r>
              <a:rPr lang="en-AU" sz="1400" b="1" dirty="0"/>
              <a:t>13th December 2020</a:t>
            </a:r>
          </a:p>
          <a:p>
            <a:pPr algn="ctr"/>
            <a:r>
              <a:rPr lang="en-AU" sz="1400" b="1" dirty="0"/>
              <a:t>-31 December</a:t>
            </a:r>
          </a:p>
        </p:txBody>
      </p:sp>
      <p:sp>
        <p:nvSpPr>
          <p:cNvPr id="4" name="TextBox 3">
            <a:extLst>
              <a:ext uri="{FF2B5EF4-FFF2-40B4-BE49-F238E27FC236}">
                <a16:creationId xmlns:a16="http://schemas.microsoft.com/office/drawing/2014/main" id="{C33AE9BD-CE0F-4757-AE31-37C7F090D285}"/>
              </a:ext>
            </a:extLst>
          </p:cNvPr>
          <p:cNvSpPr txBox="1"/>
          <p:nvPr/>
        </p:nvSpPr>
        <p:spPr>
          <a:xfrm>
            <a:off x="2947456" y="1953539"/>
            <a:ext cx="1946291" cy="207870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AU" sz="1400" dirty="0"/>
              <a:t>Taper off Grocery purchases (except</a:t>
            </a:r>
            <a:r>
              <a:rPr lang="en-AU" sz="1400" baseline="0" dirty="0"/>
              <a:t> high turn items)</a:t>
            </a:r>
            <a:br>
              <a:rPr lang="en-AU" sz="1400" baseline="0" dirty="0"/>
            </a:br>
            <a:br>
              <a:rPr lang="en-AU" sz="1400" baseline="0" dirty="0"/>
            </a:br>
            <a:r>
              <a:rPr lang="en-AU" sz="1400" baseline="0" dirty="0"/>
              <a:t>Continue with Fresh Produce Orders</a:t>
            </a:r>
            <a:endParaRPr lang="en-AU" sz="1400" dirty="0"/>
          </a:p>
          <a:p>
            <a:pPr algn="ctr"/>
            <a:endParaRPr lang="en-AU" sz="1400" dirty="0"/>
          </a:p>
          <a:p>
            <a:pPr algn="ctr"/>
            <a:r>
              <a:rPr lang="en-AU" sz="1400" b="1" dirty="0"/>
              <a:t>During Jan</a:t>
            </a:r>
            <a:r>
              <a:rPr lang="en-AU" sz="1400" b="1" baseline="0" dirty="0"/>
              <a:t>-</a:t>
            </a:r>
            <a:r>
              <a:rPr lang="en-AU" sz="1400" b="1" dirty="0"/>
              <a:t>Feb 2021</a:t>
            </a:r>
          </a:p>
        </p:txBody>
      </p:sp>
      <p:sp>
        <p:nvSpPr>
          <p:cNvPr id="5" name="TextBox 2">
            <a:extLst>
              <a:ext uri="{FF2B5EF4-FFF2-40B4-BE49-F238E27FC236}">
                <a16:creationId xmlns:a16="http://schemas.microsoft.com/office/drawing/2014/main" id="{91B58991-C061-496D-8152-801CD7B3CC86}"/>
              </a:ext>
            </a:extLst>
          </p:cNvPr>
          <p:cNvSpPr txBox="1"/>
          <p:nvPr/>
        </p:nvSpPr>
        <p:spPr>
          <a:xfrm>
            <a:off x="5438512" y="1976435"/>
            <a:ext cx="2086413" cy="2867372"/>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AU" sz="1400" dirty="0"/>
              <a:t>Start Sales of Remaining  Groceries and Produce stock.  </a:t>
            </a:r>
          </a:p>
          <a:p>
            <a:pPr algn="ctr"/>
            <a:r>
              <a:rPr lang="en-AU" sz="1400" dirty="0"/>
              <a:t>Increase</a:t>
            </a:r>
            <a:r>
              <a:rPr lang="en-AU" sz="1400" baseline="0" dirty="0"/>
              <a:t> discounts over time.</a:t>
            </a:r>
            <a:endParaRPr lang="en-AU" sz="1400" dirty="0"/>
          </a:p>
          <a:p>
            <a:pPr algn="ctr"/>
            <a:endParaRPr lang="en-AU" sz="1400" dirty="0"/>
          </a:p>
          <a:p>
            <a:pPr algn="ctr"/>
            <a:r>
              <a:rPr lang="en-AU" sz="1400" dirty="0"/>
              <a:t>Find buyers of main</a:t>
            </a:r>
            <a:r>
              <a:rPr lang="en-AU" sz="1400" baseline="0" dirty="0"/>
              <a:t> Fixed</a:t>
            </a:r>
            <a:r>
              <a:rPr lang="en-AU" sz="1400" dirty="0"/>
              <a:t> Assets (</a:t>
            </a:r>
            <a:r>
              <a:rPr lang="en-AU" sz="1400" b="1" dirty="0">
                <a:solidFill>
                  <a:srgbClr val="0070C0"/>
                </a:solidFill>
              </a:rPr>
              <a:t>Fridges, POS Terminals, Computers, Scales</a:t>
            </a:r>
            <a:r>
              <a:rPr lang="en-AU" sz="1400" dirty="0"/>
              <a:t>)</a:t>
            </a:r>
          </a:p>
          <a:p>
            <a:pPr algn="ctr"/>
            <a:endParaRPr lang="en-AU" sz="1400" dirty="0"/>
          </a:p>
          <a:p>
            <a:pPr algn="ctr"/>
            <a:r>
              <a:rPr lang="en-AU" sz="1400" b="1" dirty="0"/>
              <a:t>During March 2021</a:t>
            </a:r>
          </a:p>
        </p:txBody>
      </p:sp>
      <p:sp>
        <p:nvSpPr>
          <p:cNvPr id="6" name="TextBox 11">
            <a:extLst>
              <a:ext uri="{FF2B5EF4-FFF2-40B4-BE49-F238E27FC236}">
                <a16:creationId xmlns:a16="http://schemas.microsoft.com/office/drawing/2014/main" id="{31C991CD-4DA8-425B-81D0-A0336CE2693B}"/>
              </a:ext>
            </a:extLst>
          </p:cNvPr>
          <p:cNvSpPr txBox="1"/>
          <p:nvPr/>
        </p:nvSpPr>
        <p:spPr>
          <a:xfrm>
            <a:off x="7953461" y="1953538"/>
            <a:ext cx="2843169" cy="4261868"/>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AU" sz="1400" dirty="0"/>
              <a:t>Staff would finish after stock sold, and benefits (</a:t>
            </a:r>
            <a:r>
              <a:rPr lang="en-AU" sz="1400" b="1" dirty="0">
                <a:solidFill>
                  <a:srgbClr val="0070C0"/>
                </a:solidFill>
              </a:rPr>
              <a:t>Salaries/Wages,</a:t>
            </a:r>
            <a:r>
              <a:rPr lang="en-AU" sz="1400" dirty="0"/>
              <a:t> </a:t>
            </a:r>
            <a:r>
              <a:rPr lang="en-AU" sz="1400" b="1" dirty="0">
                <a:solidFill>
                  <a:srgbClr val="0070C0"/>
                </a:solidFill>
              </a:rPr>
              <a:t>AL + Super</a:t>
            </a:r>
            <a:r>
              <a:rPr lang="en-AU" sz="1400" dirty="0"/>
              <a:t>) paid out</a:t>
            </a:r>
          </a:p>
          <a:p>
            <a:endParaRPr lang="en-AU" sz="1400" dirty="0"/>
          </a:p>
          <a:p>
            <a:r>
              <a:rPr lang="en-AU" sz="1400" dirty="0"/>
              <a:t>Once Stock</a:t>
            </a:r>
            <a:r>
              <a:rPr lang="en-AU" sz="1400" baseline="0" dirty="0"/>
              <a:t> sold and Fixed Assets sold or finalising sales, </a:t>
            </a:r>
            <a:r>
              <a:rPr lang="en-AU" sz="1400" dirty="0"/>
              <a:t>MC would administer Alfalfa </a:t>
            </a:r>
          </a:p>
          <a:p>
            <a:r>
              <a:rPr lang="en-AU" sz="1400" dirty="0"/>
              <a:t>Bank account to cover &amp; pay remaining costs</a:t>
            </a:r>
          </a:p>
          <a:p>
            <a:r>
              <a:rPr lang="en-AU" sz="1400" dirty="0"/>
              <a:t>(</a:t>
            </a:r>
            <a:r>
              <a:rPr lang="en-AU" sz="1400" b="1" dirty="0">
                <a:solidFill>
                  <a:srgbClr val="0070C0"/>
                </a:solidFill>
              </a:rPr>
              <a:t>Suppliers, bookkeeper, staff costs, other costs</a:t>
            </a:r>
            <a:r>
              <a:rPr lang="en-AU" sz="1400" dirty="0"/>
              <a:t>)</a:t>
            </a:r>
            <a:br>
              <a:rPr lang="en-AU" sz="1400" dirty="0"/>
            </a:br>
            <a:br>
              <a:rPr lang="en-AU" sz="1400" dirty="0"/>
            </a:br>
            <a:r>
              <a:rPr lang="en-AU" sz="1400" dirty="0"/>
              <a:t>Finalise hold over lease obligations with Landlord &amp; RE Agent</a:t>
            </a:r>
          </a:p>
          <a:p>
            <a:endParaRPr lang="en-AU" sz="1400" dirty="0"/>
          </a:p>
          <a:p>
            <a:r>
              <a:rPr lang="en-AU" sz="1400" b="1" dirty="0"/>
              <a:t>During Late March/Early April 2021</a:t>
            </a:r>
          </a:p>
        </p:txBody>
      </p:sp>
    </p:spTree>
    <p:extLst>
      <p:ext uri="{BB962C8B-B14F-4D97-AF65-F5344CB8AC3E}">
        <p14:creationId xmlns:p14="http://schemas.microsoft.com/office/powerpoint/2010/main" val="18603176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{3E11780B-0DE0-4B36-915D-736443B79B3C}tf78438558_win32</Template>
  <TotalTime>509</TotalTime>
  <Words>754</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Courier New</vt:lpstr>
      <vt:lpstr>Garamond</vt:lpstr>
      <vt:lpstr>SavonVTI</vt:lpstr>
      <vt:lpstr>Proposed Voluntary or ‘orderly’ wind-up</vt:lpstr>
      <vt:lpstr>What is a voluntary or ‘orderly’ wind-up?</vt:lpstr>
      <vt:lpstr>Why?</vt:lpstr>
      <vt:lpstr>Why Not?</vt:lpstr>
      <vt:lpstr>Legal wind-up minimum timeline</vt:lpstr>
      <vt:lpstr>Operational Wind-up minimum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Timelines  for Voluntary wind-up</dc:title>
  <dc:creator>Tom Bartels</dc:creator>
  <cp:lastModifiedBy>Tom Bartels</cp:lastModifiedBy>
  <cp:revision>6</cp:revision>
  <dcterms:created xsi:type="dcterms:W3CDTF">2020-12-13T03:14:46Z</dcterms:created>
  <dcterms:modified xsi:type="dcterms:W3CDTF">2020-12-13T11:44:46Z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