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6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474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596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072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050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3143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5226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11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651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6182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68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120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11/29/2020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8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27" r:id="rId5"/>
    <p:sldLayoutId id="2147483732" r:id="rId6"/>
    <p:sldLayoutId id="2147483728" r:id="rId7"/>
    <p:sldLayoutId id="2147483729" r:id="rId8"/>
    <p:sldLayoutId id="2147483730" r:id="rId9"/>
    <p:sldLayoutId id="2147483731" r:id="rId10"/>
    <p:sldLayoutId id="21474837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265517E6-731F-4E8F-9FC3-57499CC1D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024FDB6-ADEE-441F-BE33-7FBD2998E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578600" cy="6858003"/>
          </a:xfrm>
          <a:custGeom>
            <a:avLst/>
            <a:gdLst>
              <a:gd name="connsiteX0" fmla="*/ 3840831 w 6450535"/>
              <a:gd name="connsiteY0" fmla="*/ 0 h 6858003"/>
              <a:gd name="connsiteX1" fmla="*/ 0 w 6450535"/>
              <a:gd name="connsiteY1" fmla="*/ 0 h 6858003"/>
              <a:gd name="connsiteX2" fmla="*/ 0 w 6450535"/>
              <a:gd name="connsiteY2" fmla="*/ 6858002 h 6858003"/>
              <a:gd name="connsiteX3" fmla="*/ 222478 w 6450535"/>
              <a:gd name="connsiteY3" fmla="*/ 6858002 h 6858003"/>
              <a:gd name="connsiteX4" fmla="*/ 222478 w 6450535"/>
              <a:gd name="connsiteY4" fmla="*/ 6858003 h 6858003"/>
              <a:gd name="connsiteX5" fmla="*/ 6450535 w 6450535"/>
              <a:gd name="connsiteY5" fmla="*/ 6858003 h 6858003"/>
              <a:gd name="connsiteX6" fmla="*/ 6450535 w 6450535"/>
              <a:gd name="connsiteY6" fmla="*/ 1 h 6858003"/>
              <a:gd name="connsiteX7" fmla="*/ 3840836 w 6450535"/>
              <a:gd name="connsiteY7" fmla="*/ 1 h 6858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50535" h="6858003">
                <a:moveTo>
                  <a:pt x="3840831" y="0"/>
                </a:moveTo>
                <a:lnTo>
                  <a:pt x="0" y="0"/>
                </a:lnTo>
                <a:lnTo>
                  <a:pt x="0" y="6858002"/>
                </a:lnTo>
                <a:lnTo>
                  <a:pt x="222478" y="6858002"/>
                </a:lnTo>
                <a:lnTo>
                  <a:pt x="222478" y="6858003"/>
                </a:lnTo>
                <a:lnTo>
                  <a:pt x="6450535" y="6858003"/>
                </a:lnTo>
                <a:lnTo>
                  <a:pt x="6450535" y="1"/>
                </a:lnTo>
                <a:lnTo>
                  <a:pt x="3840836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18E928D9-3091-4385-B979-265D55AD0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3011">
            <a:off x="2974408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48C1F1-D84A-40DA-88F0-D66D51794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795509"/>
            <a:ext cx="5271106" cy="2798604"/>
          </a:xfrm>
        </p:spPr>
        <p:txBody>
          <a:bodyPr>
            <a:normAutofit/>
          </a:bodyPr>
          <a:lstStyle/>
          <a:p>
            <a:pPr algn="l"/>
            <a:r>
              <a:rPr lang="en-AU">
                <a:solidFill>
                  <a:srgbClr val="FFFFFF"/>
                </a:solidFill>
              </a:rPr>
              <a:t>Alfalfa House FY20 Key Highlights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BD2D97-BB41-4867-9755-E6DF09BB8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4867" y="2194810"/>
            <a:ext cx="5096871" cy="2000522"/>
          </a:xfrm>
          <a:custGeom>
            <a:avLst/>
            <a:gdLst/>
            <a:ahLst/>
            <a:cxnLst/>
            <a:rect l="l" t="t" r="r" b="b"/>
            <a:pathLst>
              <a:path w="5096871" h="3143436">
                <a:moveTo>
                  <a:pt x="75600" y="0"/>
                </a:moveTo>
                <a:lnTo>
                  <a:pt x="5021271" y="0"/>
                </a:lnTo>
                <a:cubicBezTo>
                  <a:pt x="5063024" y="0"/>
                  <a:pt x="5096871" y="33847"/>
                  <a:pt x="5096871" y="75600"/>
                </a:cubicBezTo>
                <a:lnTo>
                  <a:pt x="5096871" y="3067836"/>
                </a:lnTo>
                <a:cubicBezTo>
                  <a:pt x="5096871" y="3109589"/>
                  <a:pt x="5063024" y="3143436"/>
                  <a:pt x="5021271" y="3143436"/>
                </a:cubicBezTo>
                <a:lnTo>
                  <a:pt x="75600" y="3143436"/>
                </a:lnTo>
                <a:cubicBezTo>
                  <a:pt x="33847" y="3143436"/>
                  <a:pt x="0" y="3109589"/>
                  <a:pt x="0" y="3067836"/>
                </a:cubicBezTo>
                <a:lnTo>
                  <a:pt x="0" y="75600"/>
                </a:lnTo>
                <a:cubicBezTo>
                  <a:pt x="0" y="33847"/>
                  <a:pt x="33847" y="0"/>
                  <a:pt x="75600" y="0"/>
                </a:cubicBezTo>
                <a:close/>
              </a:path>
            </a:pathLst>
          </a:custGeom>
        </p:spPr>
      </p:pic>
      <p:sp>
        <p:nvSpPr>
          <p:cNvPr id="36" name="Oval 35">
            <a:extLst>
              <a:ext uri="{FF2B5EF4-FFF2-40B4-BE49-F238E27FC236}">
                <a16:creationId xmlns:a16="http://schemas.microsoft.com/office/drawing/2014/main" id="{7D602432-D774-4CF5-94E8-7D52D0105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1186" y="5486807"/>
            <a:ext cx="491961" cy="49196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5386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4D59A-AAA6-44D9-A32B-1FA1D6269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5841" y="379085"/>
            <a:ext cx="8760721" cy="653977"/>
          </a:xfrm>
        </p:spPr>
        <p:txBody>
          <a:bodyPr>
            <a:normAutofit/>
          </a:bodyPr>
          <a:lstStyle/>
          <a:p>
            <a:r>
              <a:rPr lang="en-AU" sz="2800" b="1" dirty="0"/>
              <a:t>FY20 Key Balance Sheet Items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CFF9E8-3DA9-41E6-B2F8-7A0631267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2673" y="1"/>
            <a:ext cx="2591283" cy="1017079"/>
          </a:xfrm>
          <a:custGeom>
            <a:avLst/>
            <a:gdLst/>
            <a:ahLst/>
            <a:cxnLst/>
            <a:rect l="l" t="t" r="r" b="b"/>
            <a:pathLst>
              <a:path w="5096871" h="3143436">
                <a:moveTo>
                  <a:pt x="75600" y="0"/>
                </a:moveTo>
                <a:lnTo>
                  <a:pt x="5021271" y="0"/>
                </a:lnTo>
                <a:cubicBezTo>
                  <a:pt x="5063024" y="0"/>
                  <a:pt x="5096871" y="33847"/>
                  <a:pt x="5096871" y="75600"/>
                </a:cubicBezTo>
                <a:lnTo>
                  <a:pt x="5096871" y="3067836"/>
                </a:lnTo>
                <a:cubicBezTo>
                  <a:pt x="5096871" y="3109589"/>
                  <a:pt x="5063024" y="3143436"/>
                  <a:pt x="5021271" y="3143436"/>
                </a:cubicBezTo>
                <a:lnTo>
                  <a:pt x="75600" y="3143436"/>
                </a:lnTo>
                <a:cubicBezTo>
                  <a:pt x="33847" y="3143436"/>
                  <a:pt x="0" y="3109589"/>
                  <a:pt x="0" y="3067836"/>
                </a:cubicBezTo>
                <a:lnTo>
                  <a:pt x="0" y="75600"/>
                </a:lnTo>
                <a:cubicBezTo>
                  <a:pt x="0" y="33847"/>
                  <a:pt x="33847" y="0"/>
                  <a:pt x="75600" y="0"/>
                </a:cubicBezTo>
                <a:close/>
              </a:path>
            </a:pathLst>
          </a:cu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EBAD0EE-35D8-47D3-91AD-4FE8125106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001438"/>
              </p:ext>
            </p:extLst>
          </p:nvPr>
        </p:nvGraphicFramePr>
        <p:xfrm>
          <a:off x="-1" y="1127759"/>
          <a:ext cx="12191998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088">
                  <a:extLst>
                    <a:ext uri="{9D8B030D-6E8A-4147-A177-3AD203B41FA5}">
                      <a16:colId xmlns:a16="http://schemas.microsoft.com/office/drawing/2014/main" val="4027036946"/>
                    </a:ext>
                  </a:extLst>
                </a:gridCol>
                <a:gridCol w="2139903">
                  <a:extLst>
                    <a:ext uri="{9D8B030D-6E8A-4147-A177-3AD203B41FA5}">
                      <a16:colId xmlns:a16="http://schemas.microsoft.com/office/drawing/2014/main" val="1531221437"/>
                    </a:ext>
                  </a:extLst>
                </a:gridCol>
                <a:gridCol w="2865761">
                  <a:extLst>
                    <a:ext uri="{9D8B030D-6E8A-4147-A177-3AD203B41FA5}">
                      <a16:colId xmlns:a16="http://schemas.microsoft.com/office/drawing/2014/main" val="4231368269"/>
                    </a:ext>
                  </a:extLst>
                </a:gridCol>
                <a:gridCol w="2355369">
                  <a:extLst>
                    <a:ext uri="{9D8B030D-6E8A-4147-A177-3AD203B41FA5}">
                      <a16:colId xmlns:a16="http://schemas.microsoft.com/office/drawing/2014/main" val="1653416210"/>
                    </a:ext>
                  </a:extLst>
                </a:gridCol>
                <a:gridCol w="1996877">
                  <a:extLst>
                    <a:ext uri="{9D8B030D-6E8A-4147-A177-3AD203B41FA5}">
                      <a16:colId xmlns:a16="http://schemas.microsoft.com/office/drawing/2014/main" val="2849800785"/>
                    </a:ext>
                  </a:extLst>
                </a:gridCol>
              </a:tblGrid>
              <a:tr h="599834">
                <a:tc>
                  <a:txBody>
                    <a:bodyPr/>
                    <a:lstStyle/>
                    <a:p>
                      <a:r>
                        <a:rPr lang="en-AU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Year Ended 30 June 20 (FY20)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Year Ended 30 June 19 (FY20)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Movement ($)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Movement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053252"/>
                  </a:ext>
                </a:extLst>
              </a:tr>
              <a:tr h="771215">
                <a:tc>
                  <a:txBody>
                    <a:bodyPr/>
                    <a:lstStyle/>
                    <a:p>
                      <a:r>
                        <a:rPr lang="en-AU" sz="2400" dirty="0"/>
                        <a:t>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$62,925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$23,486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1" dirty="0">
                          <a:solidFill>
                            <a:srgbClr val="00B050"/>
                          </a:solidFill>
                        </a:rPr>
                        <a:t>+$39,439</a:t>
                      </a:r>
                    </a:p>
                    <a:p>
                      <a:pPr algn="ctr"/>
                      <a:endParaRPr lang="en-AU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00B050"/>
                          </a:solidFill>
                        </a:rPr>
                        <a:t>+168%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640358"/>
                  </a:ext>
                </a:extLst>
              </a:tr>
              <a:tr h="428453">
                <a:tc>
                  <a:txBody>
                    <a:bodyPr/>
                    <a:lstStyle/>
                    <a:p>
                      <a:r>
                        <a:rPr lang="en-AU" sz="2400" dirty="0"/>
                        <a:t>Inventory/Stock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chemeClr val="tx1"/>
                          </a:solidFill>
                        </a:rPr>
                        <a:t>$38,890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chemeClr val="tx1"/>
                          </a:solidFill>
                        </a:rPr>
                        <a:t>$34,401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00B050"/>
                          </a:solidFill>
                        </a:rPr>
                        <a:t>+$4,097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00B050"/>
                          </a:solidFill>
                        </a:rPr>
                        <a:t>+19%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782294"/>
                  </a:ext>
                </a:extLst>
              </a:tr>
              <a:tr h="771215">
                <a:tc>
                  <a:txBody>
                    <a:bodyPr/>
                    <a:lstStyle/>
                    <a:p>
                      <a:r>
                        <a:rPr lang="en-AU" sz="2400" dirty="0"/>
                        <a:t>Trade &amp; Other Payables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FF0000"/>
                          </a:solidFill>
                        </a:rPr>
                        <a:t>($49,522)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FF0000"/>
                          </a:solidFill>
                        </a:rPr>
                        <a:t>($64,336)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00B050"/>
                          </a:solidFill>
                        </a:rPr>
                        <a:t>+$14,814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00B050"/>
                          </a:solidFill>
                        </a:rPr>
                        <a:t>+23%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496260"/>
                  </a:ext>
                </a:extLst>
              </a:tr>
              <a:tr h="7712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dirty="0"/>
                        <a:t>AL Loading Provision</a:t>
                      </a:r>
                      <a:endParaRPr lang="en-A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FF0000"/>
                          </a:solidFill>
                        </a:rPr>
                        <a:t>($20,000)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1" dirty="0">
                          <a:solidFill>
                            <a:srgbClr val="FF0000"/>
                          </a:solidFill>
                        </a:rPr>
                        <a:t>($20,000)</a:t>
                      </a:r>
                    </a:p>
                    <a:p>
                      <a:pPr algn="ctr"/>
                      <a:endParaRPr lang="en-AU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FF0000"/>
                          </a:solidFill>
                        </a:rPr>
                        <a:t>-100%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206791"/>
                  </a:ext>
                </a:extLst>
              </a:tr>
              <a:tr h="771215">
                <a:tc>
                  <a:txBody>
                    <a:bodyPr/>
                    <a:lstStyle/>
                    <a:p>
                      <a:r>
                        <a:rPr lang="en-AU" sz="2400" b="1" dirty="0"/>
                        <a:t>Net </a:t>
                      </a:r>
                      <a:r>
                        <a:rPr lang="en-AU" sz="2400" b="1" i="1" dirty="0">
                          <a:solidFill>
                            <a:srgbClr val="0070C0"/>
                          </a:solidFill>
                        </a:rPr>
                        <a:t>Current</a:t>
                      </a:r>
                      <a:r>
                        <a:rPr lang="en-AU" sz="2400" b="1" dirty="0"/>
                        <a:t>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1" u="sng" dirty="0">
                          <a:solidFill>
                            <a:schemeClr val="tx1"/>
                          </a:solidFill>
                        </a:rPr>
                        <a:t>$18,099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1" u="sng" dirty="0">
                          <a:solidFill>
                            <a:srgbClr val="FF0000"/>
                          </a:solidFill>
                        </a:rPr>
                        <a:t>($18,878)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1" u="sng" dirty="0">
                          <a:solidFill>
                            <a:srgbClr val="00B050"/>
                          </a:solidFill>
                        </a:rPr>
                        <a:t>+$36,977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1" u="sng" dirty="0">
                          <a:solidFill>
                            <a:srgbClr val="00B050"/>
                          </a:solidFill>
                        </a:rPr>
                        <a:t>+196%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792567"/>
                  </a:ext>
                </a:extLst>
              </a:tr>
              <a:tr h="771215">
                <a:tc>
                  <a:txBody>
                    <a:bodyPr/>
                    <a:lstStyle/>
                    <a:p>
                      <a:r>
                        <a:rPr lang="en-AU" sz="2400" b="0" dirty="0"/>
                        <a:t>Director Loans </a:t>
                      </a:r>
                      <a:r>
                        <a:rPr lang="en-AU" sz="2400" b="1" dirty="0"/>
                        <a:t>(Non-Current)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FF0000"/>
                          </a:solidFill>
                        </a:rPr>
                        <a:t>($25,000)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1" dirty="0">
                          <a:solidFill>
                            <a:srgbClr val="FF0000"/>
                          </a:solidFill>
                        </a:rPr>
                        <a:t>($25,000)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FF0000"/>
                          </a:solidFill>
                        </a:rPr>
                        <a:t>-100%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841223"/>
                  </a:ext>
                </a:extLst>
              </a:tr>
              <a:tr h="485580">
                <a:tc>
                  <a:txBody>
                    <a:bodyPr/>
                    <a:lstStyle/>
                    <a:p>
                      <a:r>
                        <a:rPr lang="en-AU" sz="2400" b="1" dirty="0"/>
                        <a:t>Net </a:t>
                      </a:r>
                      <a:r>
                        <a:rPr lang="en-AU" sz="2400" b="1" i="1" dirty="0">
                          <a:solidFill>
                            <a:srgbClr val="7030A0"/>
                          </a:solidFill>
                        </a:rPr>
                        <a:t>Total</a:t>
                      </a:r>
                      <a:r>
                        <a:rPr lang="en-AU" sz="2400" b="1" dirty="0"/>
                        <a:t>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1" u="sng" dirty="0"/>
                        <a:t>$48,840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1" u="sng" dirty="0"/>
                        <a:t>$51,458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1" u="sng" dirty="0">
                          <a:solidFill>
                            <a:srgbClr val="FF0000"/>
                          </a:solidFill>
                        </a:rPr>
                        <a:t>-$2,618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1" u="sng" dirty="0">
                          <a:solidFill>
                            <a:srgbClr val="FF0000"/>
                          </a:solidFill>
                        </a:rPr>
                        <a:t>-5%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447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879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ECF1269-76C8-41CB-A435-07769E306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1234" y="1671298"/>
            <a:ext cx="4727829" cy="1855673"/>
          </a:xfrm>
          <a:custGeom>
            <a:avLst/>
            <a:gdLst/>
            <a:ahLst/>
            <a:cxnLst/>
            <a:rect l="l" t="t" r="r" b="b"/>
            <a:pathLst>
              <a:path w="5096871" h="3143436">
                <a:moveTo>
                  <a:pt x="75600" y="0"/>
                </a:moveTo>
                <a:lnTo>
                  <a:pt x="5021271" y="0"/>
                </a:lnTo>
                <a:cubicBezTo>
                  <a:pt x="5063024" y="0"/>
                  <a:pt x="5096871" y="33847"/>
                  <a:pt x="5096871" y="75600"/>
                </a:cubicBezTo>
                <a:lnTo>
                  <a:pt x="5096871" y="3067836"/>
                </a:lnTo>
                <a:cubicBezTo>
                  <a:pt x="5096871" y="3109589"/>
                  <a:pt x="5063024" y="3143436"/>
                  <a:pt x="5021271" y="3143436"/>
                </a:cubicBezTo>
                <a:lnTo>
                  <a:pt x="75600" y="3143436"/>
                </a:lnTo>
                <a:cubicBezTo>
                  <a:pt x="33847" y="3143436"/>
                  <a:pt x="0" y="3109589"/>
                  <a:pt x="0" y="3067836"/>
                </a:cubicBezTo>
                <a:lnTo>
                  <a:pt x="0" y="75600"/>
                </a:lnTo>
                <a:cubicBezTo>
                  <a:pt x="0" y="33847"/>
                  <a:pt x="33847" y="0"/>
                  <a:pt x="75600" y="0"/>
                </a:cubicBez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FD4A411-2623-44A2-AFCB-83D6C839095A}"/>
              </a:ext>
            </a:extLst>
          </p:cNvPr>
          <p:cNvSpPr txBox="1"/>
          <p:nvPr/>
        </p:nvSpPr>
        <p:spPr>
          <a:xfrm>
            <a:off x="0" y="4"/>
            <a:ext cx="6959212" cy="72943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400" b="1" u="sng" dirty="0"/>
              <a:t>Annual Leave Loading (&amp; Associated Super)-Note 9</a:t>
            </a:r>
          </a:p>
          <a:p>
            <a:endParaRPr lang="en-A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MC Board have contacted FWO (Fair Work Ombudsman) re Annual Leave Loading amounts owed &amp; associated Super</a:t>
            </a:r>
          </a:p>
          <a:p>
            <a:endParaRPr lang="en-A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The MC Have advised all affected employees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Process complex and extensive.</a:t>
            </a:r>
          </a:p>
          <a:p>
            <a:endParaRPr lang="en-A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Calculations of amounts owed currently in review by MC &amp; other independent Legal &amp; Accounting professionals</a:t>
            </a:r>
            <a:endParaRPr lang="en-AU" sz="2000" dirty="0">
              <a:solidFill>
                <a:srgbClr val="7030A0"/>
              </a:solidFill>
            </a:endParaRPr>
          </a:p>
          <a:p>
            <a:endParaRPr lang="en-A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Reviewed calculations to be provided to FWO to evaluate. We will abide by their decisions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Payment to affected employees will follow with  further comms, once we have reached agreement with FWO </a:t>
            </a:r>
          </a:p>
          <a:p>
            <a:br>
              <a:rPr lang="en-AU" sz="2000" dirty="0"/>
            </a:b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651354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ECF1269-76C8-41CB-A435-07769E306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1234" y="1671298"/>
            <a:ext cx="4727829" cy="1855673"/>
          </a:xfrm>
          <a:custGeom>
            <a:avLst/>
            <a:gdLst/>
            <a:ahLst/>
            <a:cxnLst/>
            <a:rect l="l" t="t" r="r" b="b"/>
            <a:pathLst>
              <a:path w="5096871" h="3143436">
                <a:moveTo>
                  <a:pt x="75600" y="0"/>
                </a:moveTo>
                <a:lnTo>
                  <a:pt x="5021271" y="0"/>
                </a:lnTo>
                <a:cubicBezTo>
                  <a:pt x="5063024" y="0"/>
                  <a:pt x="5096871" y="33847"/>
                  <a:pt x="5096871" y="75600"/>
                </a:cubicBezTo>
                <a:lnTo>
                  <a:pt x="5096871" y="3067836"/>
                </a:lnTo>
                <a:cubicBezTo>
                  <a:pt x="5096871" y="3109589"/>
                  <a:pt x="5063024" y="3143436"/>
                  <a:pt x="5021271" y="3143436"/>
                </a:cubicBezTo>
                <a:lnTo>
                  <a:pt x="75600" y="3143436"/>
                </a:lnTo>
                <a:cubicBezTo>
                  <a:pt x="33847" y="3143436"/>
                  <a:pt x="0" y="3109589"/>
                  <a:pt x="0" y="3067836"/>
                </a:cubicBezTo>
                <a:lnTo>
                  <a:pt x="0" y="75600"/>
                </a:lnTo>
                <a:cubicBezTo>
                  <a:pt x="0" y="33847"/>
                  <a:pt x="33847" y="0"/>
                  <a:pt x="75600" y="0"/>
                </a:cubicBez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FD4A411-2623-44A2-AFCB-83D6C839095A}"/>
              </a:ext>
            </a:extLst>
          </p:cNvPr>
          <p:cNvSpPr txBox="1"/>
          <p:nvPr/>
        </p:nvSpPr>
        <p:spPr>
          <a:xfrm>
            <a:off x="112160" y="49096"/>
            <a:ext cx="7289074" cy="717119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400" b="1" u="sng" dirty="0"/>
              <a:t>FY21 &amp; Beyond</a:t>
            </a:r>
          </a:p>
          <a:p>
            <a:endParaRPr lang="en-A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Sales down in 1</a:t>
            </a:r>
            <a:r>
              <a:rPr lang="en-AU" sz="2000" baseline="30000" dirty="0"/>
              <a:t>st</a:t>
            </a:r>
            <a:r>
              <a:rPr lang="en-AU" sz="2000" dirty="0"/>
              <a:t> 4 months of FY21 (1 July 2020 onwards)</a:t>
            </a:r>
          </a:p>
          <a:p>
            <a:endParaRPr lang="en-A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b="1" u="sng" dirty="0"/>
              <a:t>Opportunities now COVID restrictions loosening:</a:t>
            </a:r>
          </a:p>
          <a:p>
            <a:r>
              <a:rPr lang="en-AU" sz="2000" dirty="0">
                <a:solidFill>
                  <a:srgbClr val="7030A0"/>
                </a:solidFill>
              </a:rPr>
              <a:t>	</a:t>
            </a:r>
            <a:r>
              <a:rPr lang="en-AU" sz="2000" b="1" dirty="0">
                <a:solidFill>
                  <a:srgbClr val="7030A0"/>
                </a:solidFill>
                <a:sym typeface="Wingdings" panose="05000000000000000000" pitchFamily="2" charset="2"/>
              </a:rPr>
              <a:t> Events (e.g. tastings, workshops etc)</a:t>
            </a:r>
          </a:p>
          <a:p>
            <a:r>
              <a:rPr lang="en-AU" sz="2000" b="1" dirty="0">
                <a:solidFill>
                  <a:srgbClr val="7030A0"/>
                </a:solidFill>
                <a:sym typeface="Wingdings" panose="05000000000000000000" pitchFamily="2" charset="2"/>
              </a:rPr>
              <a:t>	 Opening Enmore Rd Entry to shop</a:t>
            </a:r>
          </a:p>
          <a:p>
            <a:r>
              <a:rPr lang="en-AU" sz="2000" b="1" dirty="0">
                <a:solidFill>
                  <a:srgbClr val="7030A0"/>
                </a:solidFill>
                <a:sym typeface="Wingdings" panose="05000000000000000000" pitchFamily="2" charset="2"/>
              </a:rPr>
              <a:t>	</a:t>
            </a:r>
            <a:endParaRPr lang="en-A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1" u="sng" dirty="0"/>
              <a:t>Renewed Staff/MC Board focus on:</a:t>
            </a:r>
          </a:p>
          <a:p>
            <a:r>
              <a:rPr lang="en-AU" sz="2000" dirty="0"/>
              <a:t>	</a:t>
            </a:r>
            <a:r>
              <a:rPr lang="en-AU" sz="2000" dirty="0">
                <a:sym typeface="Wingdings" panose="05000000000000000000" pitchFamily="2" charset="2"/>
              </a:rPr>
              <a:t>Product Review</a:t>
            </a:r>
          </a:p>
          <a:p>
            <a:r>
              <a:rPr lang="en-AU" sz="2000" dirty="0">
                <a:sym typeface="Wingdings" panose="05000000000000000000" pitchFamily="2" charset="2"/>
              </a:rPr>
              <a:t>	Marketing/Social Media/Promotions</a:t>
            </a:r>
            <a:endParaRPr lang="en-A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b="1" u="sng" dirty="0"/>
              <a:t>Volunteer Opportunities:</a:t>
            </a:r>
            <a:br>
              <a:rPr lang="en-AU" sz="2000" b="1" u="sng" dirty="0"/>
            </a:br>
            <a:r>
              <a:rPr lang="en-AU" sz="2000" b="1" dirty="0"/>
              <a:t>	</a:t>
            </a:r>
            <a:r>
              <a:rPr lang="en-AU" sz="2000" b="1" dirty="0">
                <a:sym typeface="Wingdings" panose="05000000000000000000" pitchFamily="2" charset="2"/>
              </a:rPr>
              <a:t>In shop</a:t>
            </a:r>
            <a:endParaRPr lang="en-AU" sz="2000" b="1" dirty="0"/>
          </a:p>
          <a:p>
            <a:r>
              <a:rPr lang="en-AU" sz="2000" b="1" dirty="0"/>
              <a:t>	</a:t>
            </a:r>
            <a:r>
              <a:rPr lang="en-AU" sz="2000" dirty="0">
                <a:sym typeface="Wingdings" panose="05000000000000000000" pitchFamily="2" charset="2"/>
              </a:rPr>
              <a:t>Lease renewal re-negotiations</a:t>
            </a:r>
          </a:p>
          <a:p>
            <a:r>
              <a:rPr lang="en-AU" sz="2000" dirty="0">
                <a:sym typeface="Wingdings" panose="05000000000000000000" pitchFamily="2" charset="2"/>
              </a:rPr>
              <a:t>	Community/Member/</a:t>
            </a:r>
            <a:r>
              <a:rPr lang="en-AU" sz="2000" dirty="0" err="1">
                <a:sym typeface="Wingdings" panose="05000000000000000000" pitchFamily="2" charset="2"/>
              </a:rPr>
              <a:t>Vollie</a:t>
            </a:r>
            <a:r>
              <a:rPr lang="en-AU" sz="2000" dirty="0">
                <a:sym typeface="Wingdings" panose="05000000000000000000" pitchFamily="2" charset="2"/>
              </a:rPr>
              <a:t> Engagement</a:t>
            </a:r>
            <a:br>
              <a:rPr lang="en-AU" sz="2000" dirty="0">
                <a:sym typeface="Wingdings" panose="05000000000000000000" pitchFamily="2" charset="2"/>
              </a:rPr>
            </a:br>
            <a:r>
              <a:rPr lang="en-AU" sz="2000" dirty="0">
                <a:solidFill>
                  <a:srgbClr val="00B0F0"/>
                </a:solidFill>
                <a:sym typeface="Wingdings" panose="05000000000000000000" pitchFamily="2" charset="2"/>
              </a:rPr>
              <a:t>(Events + broadening Alfalfa House’s Newtown </a:t>
            </a:r>
            <a:r>
              <a:rPr lang="en-AU" sz="2000" dirty="0" err="1">
                <a:solidFill>
                  <a:srgbClr val="00B0F0"/>
                </a:solidFill>
                <a:sym typeface="Wingdings" panose="05000000000000000000" pitchFamily="2" charset="2"/>
              </a:rPr>
              <a:t>prescence</a:t>
            </a:r>
            <a:r>
              <a:rPr lang="en-AU" sz="2000" dirty="0">
                <a:solidFill>
                  <a:srgbClr val="00B0F0"/>
                </a:solidFill>
                <a:sym typeface="Wingdings" panose="05000000000000000000" pitchFamily="2" charset="2"/>
              </a:rPr>
              <a:t>)</a:t>
            </a:r>
          </a:p>
          <a:p>
            <a:r>
              <a:rPr lang="en-AU" sz="2000" dirty="0">
                <a:sym typeface="Wingdings" panose="05000000000000000000" pitchFamily="2" charset="2"/>
              </a:rPr>
              <a:t>	Grants</a:t>
            </a:r>
          </a:p>
          <a:p>
            <a:r>
              <a:rPr lang="en-AU" sz="2000" dirty="0">
                <a:sym typeface="Wingdings" panose="05000000000000000000" pitchFamily="2" charset="2"/>
              </a:rPr>
              <a:t>	Spruiking Alfalfa House’s Sustainability cred</a:t>
            </a:r>
          </a:p>
          <a:p>
            <a:r>
              <a:rPr lang="en-AU" sz="2000" dirty="0">
                <a:sym typeface="Wingdings" panose="05000000000000000000" pitchFamily="2" charset="2"/>
              </a:rPr>
              <a:t>	Co-op of Co-ops</a:t>
            </a:r>
            <a:endParaRPr lang="en-AU" sz="2000" dirty="0"/>
          </a:p>
          <a:p>
            <a:br>
              <a:rPr lang="en-AU" sz="2000" dirty="0"/>
            </a:b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381146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ECF1269-76C8-41CB-A435-07769E306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1234" y="1671298"/>
            <a:ext cx="4727829" cy="1855673"/>
          </a:xfrm>
          <a:custGeom>
            <a:avLst/>
            <a:gdLst/>
            <a:ahLst/>
            <a:cxnLst/>
            <a:rect l="l" t="t" r="r" b="b"/>
            <a:pathLst>
              <a:path w="5096871" h="3143436">
                <a:moveTo>
                  <a:pt x="75600" y="0"/>
                </a:moveTo>
                <a:lnTo>
                  <a:pt x="5021271" y="0"/>
                </a:lnTo>
                <a:cubicBezTo>
                  <a:pt x="5063024" y="0"/>
                  <a:pt x="5096871" y="33847"/>
                  <a:pt x="5096871" y="75600"/>
                </a:cubicBezTo>
                <a:lnTo>
                  <a:pt x="5096871" y="3067836"/>
                </a:lnTo>
                <a:cubicBezTo>
                  <a:pt x="5096871" y="3109589"/>
                  <a:pt x="5063024" y="3143436"/>
                  <a:pt x="5021271" y="3143436"/>
                </a:cubicBezTo>
                <a:lnTo>
                  <a:pt x="75600" y="3143436"/>
                </a:lnTo>
                <a:cubicBezTo>
                  <a:pt x="33847" y="3143436"/>
                  <a:pt x="0" y="3109589"/>
                  <a:pt x="0" y="3067836"/>
                </a:cubicBezTo>
                <a:lnTo>
                  <a:pt x="0" y="75600"/>
                </a:lnTo>
                <a:cubicBezTo>
                  <a:pt x="0" y="33847"/>
                  <a:pt x="33847" y="0"/>
                  <a:pt x="75600" y="0"/>
                </a:cubicBez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FD4A411-2623-44A2-AFCB-83D6C839095A}"/>
              </a:ext>
            </a:extLst>
          </p:cNvPr>
          <p:cNvSpPr txBox="1"/>
          <p:nvPr/>
        </p:nvSpPr>
        <p:spPr>
          <a:xfrm>
            <a:off x="0" y="711976"/>
            <a:ext cx="7289074" cy="57554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800" b="1" u="sng" dirty="0"/>
              <a:t>A BIG THANK YOU TO:</a:t>
            </a:r>
          </a:p>
          <a:p>
            <a:endParaRPr lang="en-A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Allie (as Manager)</a:t>
            </a:r>
          </a:p>
          <a:p>
            <a:endParaRPr lang="en-A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All the Shop Staff who are or have worked with us through this year: </a:t>
            </a:r>
          </a:p>
          <a:p>
            <a:r>
              <a:rPr lang="en-AU" sz="2000" dirty="0"/>
              <a:t>	</a:t>
            </a:r>
            <a:r>
              <a:rPr lang="en-AU" sz="2000" dirty="0">
                <a:solidFill>
                  <a:srgbClr val="0070C0"/>
                </a:solidFill>
              </a:rPr>
              <a:t>Ran, Yue, Tallulah, Paulo, Marnie, Mariko, 	Georgie, Anna, Carina, </a:t>
            </a:r>
            <a:r>
              <a:rPr lang="en-AU" sz="2000" dirty="0" err="1">
                <a:solidFill>
                  <a:srgbClr val="0070C0"/>
                </a:solidFill>
              </a:rPr>
              <a:t>Tayla</a:t>
            </a:r>
            <a:r>
              <a:rPr lang="en-AU" sz="2000" dirty="0">
                <a:solidFill>
                  <a:srgbClr val="0070C0"/>
                </a:solidFill>
              </a:rPr>
              <a:t>, Roisin, Freya &amp; 	Janet </a:t>
            </a:r>
          </a:p>
          <a:p>
            <a:endParaRPr lang="en-A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The MC Board </a:t>
            </a:r>
            <a:br>
              <a:rPr lang="en-AU" sz="2000" dirty="0"/>
            </a:br>
            <a:r>
              <a:rPr lang="en-AU" sz="2000" dirty="0">
                <a:solidFill>
                  <a:srgbClr val="7030A0"/>
                </a:solidFill>
              </a:rPr>
              <a:t>	Bruce, Uppma, Lauren, Vicki, Ashton, Karl</a:t>
            </a:r>
          </a:p>
          <a:p>
            <a:endParaRPr lang="en-A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The </a:t>
            </a:r>
            <a:r>
              <a:rPr lang="en-AU" sz="2000" dirty="0" err="1"/>
              <a:t>Vollies</a:t>
            </a:r>
            <a:r>
              <a:rPr lang="en-AU" sz="20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The Members!</a:t>
            </a:r>
          </a:p>
          <a:p>
            <a:br>
              <a:rPr lang="en-AU" sz="2000" dirty="0"/>
            </a:b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844606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4D59A-AAA6-44D9-A32B-1FA1D6269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4921" y="462847"/>
            <a:ext cx="3133507" cy="996005"/>
          </a:xfrm>
        </p:spPr>
        <p:txBody>
          <a:bodyPr>
            <a:normAutofit/>
          </a:bodyPr>
          <a:lstStyle/>
          <a:p>
            <a:r>
              <a:rPr lang="en-AU" sz="4000" b="1" dirty="0"/>
              <a:t>FY20 Results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CFF9E8-3DA9-41E6-B2F8-7A0631267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7087" y="0"/>
            <a:ext cx="5096871" cy="2000522"/>
          </a:xfrm>
          <a:custGeom>
            <a:avLst/>
            <a:gdLst/>
            <a:ahLst/>
            <a:cxnLst/>
            <a:rect l="l" t="t" r="r" b="b"/>
            <a:pathLst>
              <a:path w="5096871" h="3143436">
                <a:moveTo>
                  <a:pt x="75600" y="0"/>
                </a:moveTo>
                <a:lnTo>
                  <a:pt x="5021271" y="0"/>
                </a:lnTo>
                <a:cubicBezTo>
                  <a:pt x="5063024" y="0"/>
                  <a:pt x="5096871" y="33847"/>
                  <a:pt x="5096871" y="75600"/>
                </a:cubicBezTo>
                <a:lnTo>
                  <a:pt x="5096871" y="3067836"/>
                </a:lnTo>
                <a:cubicBezTo>
                  <a:pt x="5096871" y="3109589"/>
                  <a:pt x="5063024" y="3143436"/>
                  <a:pt x="5021271" y="3143436"/>
                </a:cubicBezTo>
                <a:lnTo>
                  <a:pt x="75600" y="3143436"/>
                </a:lnTo>
                <a:cubicBezTo>
                  <a:pt x="33847" y="3143436"/>
                  <a:pt x="0" y="3109589"/>
                  <a:pt x="0" y="3067836"/>
                </a:cubicBezTo>
                <a:lnTo>
                  <a:pt x="0" y="75600"/>
                </a:lnTo>
                <a:cubicBezTo>
                  <a:pt x="0" y="33847"/>
                  <a:pt x="33847" y="0"/>
                  <a:pt x="75600" y="0"/>
                </a:cubicBezTo>
                <a:close/>
              </a:path>
            </a:pathLst>
          </a:cu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EBAD0EE-35D8-47D3-91AD-4FE8125106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651813"/>
              </p:ext>
            </p:extLst>
          </p:nvPr>
        </p:nvGraphicFramePr>
        <p:xfrm>
          <a:off x="0" y="2443763"/>
          <a:ext cx="12013959" cy="3865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3649">
                  <a:extLst>
                    <a:ext uri="{9D8B030D-6E8A-4147-A177-3AD203B41FA5}">
                      <a16:colId xmlns:a16="http://schemas.microsoft.com/office/drawing/2014/main" val="4027036946"/>
                    </a:ext>
                  </a:extLst>
                </a:gridCol>
                <a:gridCol w="2966565">
                  <a:extLst>
                    <a:ext uri="{9D8B030D-6E8A-4147-A177-3AD203B41FA5}">
                      <a16:colId xmlns:a16="http://schemas.microsoft.com/office/drawing/2014/main" val="1531221437"/>
                    </a:ext>
                  </a:extLst>
                </a:gridCol>
                <a:gridCol w="2909067">
                  <a:extLst>
                    <a:ext uri="{9D8B030D-6E8A-4147-A177-3AD203B41FA5}">
                      <a16:colId xmlns:a16="http://schemas.microsoft.com/office/drawing/2014/main" val="4231368269"/>
                    </a:ext>
                  </a:extLst>
                </a:gridCol>
                <a:gridCol w="1936962">
                  <a:extLst>
                    <a:ext uri="{9D8B030D-6E8A-4147-A177-3AD203B41FA5}">
                      <a16:colId xmlns:a16="http://schemas.microsoft.com/office/drawing/2014/main" val="1653416210"/>
                    </a:ext>
                  </a:extLst>
                </a:gridCol>
                <a:gridCol w="1967716">
                  <a:extLst>
                    <a:ext uri="{9D8B030D-6E8A-4147-A177-3AD203B41FA5}">
                      <a16:colId xmlns:a16="http://schemas.microsoft.com/office/drawing/2014/main" val="2849800785"/>
                    </a:ext>
                  </a:extLst>
                </a:gridCol>
              </a:tblGrid>
              <a:tr h="902223">
                <a:tc>
                  <a:txBody>
                    <a:bodyPr/>
                    <a:lstStyle/>
                    <a:p>
                      <a:r>
                        <a:rPr lang="en-AU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Year Ended 30 June 20 (FY20)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Year Ended 30 June 19 (FY20)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Movement ($)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Movement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053252"/>
                  </a:ext>
                </a:extLst>
              </a:tr>
              <a:tr h="978717">
                <a:tc>
                  <a:txBody>
                    <a:bodyPr/>
                    <a:lstStyle/>
                    <a:p>
                      <a:r>
                        <a:rPr lang="en-AU" sz="2000" dirty="0"/>
                        <a:t>Net </a:t>
                      </a:r>
                      <a:r>
                        <a:rPr lang="en-AU" sz="2000" dirty="0">
                          <a:solidFill>
                            <a:srgbClr val="00B050"/>
                          </a:solidFill>
                        </a:rPr>
                        <a:t>profit</a:t>
                      </a:r>
                      <a:r>
                        <a:rPr lang="en-AU" sz="2000" dirty="0"/>
                        <a:t>/</a:t>
                      </a:r>
                      <a:r>
                        <a:rPr lang="en-AU" sz="2000" dirty="0">
                          <a:solidFill>
                            <a:srgbClr val="FF0000"/>
                          </a:solidFill>
                        </a:rPr>
                        <a:t>(loss) </a:t>
                      </a:r>
                      <a:r>
                        <a:rPr lang="en-AU" sz="2000" dirty="0"/>
                        <a:t>before YE Adjustments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00B050"/>
                          </a:solidFill>
                        </a:rPr>
                        <a:t>$17,382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FF0000"/>
                          </a:solidFill>
                        </a:rPr>
                        <a:t>($48,651)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00B050"/>
                          </a:solidFill>
                        </a:rPr>
                        <a:t>+$66,033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00B050"/>
                          </a:solidFill>
                        </a:rPr>
                        <a:t>+136%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640358"/>
                  </a:ext>
                </a:extLst>
              </a:tr>
              <a:tr h="978717">
                <a:tc>
                  <a:txBody>
                    <a:bodyPr/>
                    <a:lstStyle/>
                    <a:p>
                      <a:r>
                        <a:rPr lang="en-AU" sz="2000" dirty="0"/>
                        <a:t>Post Year-end adjustment*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FF0000"/>
                          </a:solidFill>
                        </a:rPr>
                        <a:t>($20,000)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1" dirty="0">
                          <a:solidFill>
                            <a:srgbClr val="FF0000"/>
                          </a:solidFill>
                        </a:rPr>
                        <a:t>($20,000)</a:t>
                      </a:r>
                    </a:p>
                    <a:p>
                      <a:pPr algn="ctr"/>
                      <a:endParaRPr lang="en-A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FF0000"/>
                          </a:solidFill>
                        </a:rPr>
                        <a:t>-100%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782294"/>
                  </a:ext>
                </a:extLst>
              </a:tr>
              <a:tr h="978717">
                <a:tc>
                  <a:txBody>
                    <a:bodyPr/>
                    <a:lstStyle/>
                    <a:p>
                      <a:r>
                        <a:rPr lang="en-AU" sz="2000" dirty="0"/>
                        <a:t>Adjusted Net </a:t>
                      </a:r>
                      <a:r>
                        <a:rPr lang="en-AU" sz="2000" dirty="0">
                          <a:solidFill>
                            <a:srgbClr val="FF0000"/>
                          </a:solidFill>
                        </a:rPr>
                        <a:t>(Loss)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FF0000"/>
                          </a:solidFill>
                        </a:rPr>
                        <a:t>($2,618)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1" dirty="0">
                          <a:solidFill>
                            <a:srgbClr val="FF0000"/>
                          </a:solidFill>
                        </a:rPr>
                        <a:t>($48,651)</a:t>
                      </a:r>
                    </a:p>
                    <a:p>
                      <a:pPr algn="ctr"/>
                      <a:endParaRPr lang="en-A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24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+$46,033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00B050"/>
                          </a:solidFill>
                        </a:rPr>
                        <a:t>+95%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206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689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4D59A-AAA6-44D9-A32B-1FA1D6269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FY20 Sales &amp; Gross Margin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CFF9E8-3DA9-41E6-B2F8-7A0631267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8002" y="0"/>
            <a:ext cx="4445956" cy="1745038"/>
          </a:xfrm>
          <a:custGeom>
            <a:avLst/>
            <a:gdLst/>
            <a:ahLst/>
            <a:cxnLst/>
            <a:rect l="l" t="t" r="r" b="b"/>
            <a:pathLst>
              <a:path w="5096871" h="3143436">
                <a:moveTo>
                  <a:pt x="75600" y="0"/>
                </a:moveTo>
                <a:lnTo>
                  <a:pt x="5021271" y="0"/>
                </a:lnTo>
                <a:cubicBezTo>
                  <a:pt x="5063024" y="0"/>
                  <a:pt x="5096871" y="33847"/>
                  <a:pt x="5096871" y="75600"/>
                </a:cubicBezTo>
                <a:lnTo>
                  <a:pt x="5096871" y="3067836"/>
                </a:lnTo>
                <a:cubicBezTo>
                  <a:pt x="5096871" y="3109589"/>
                  <a:pt x="5063024" y="3143436"/>
                  <a:pt x="5021271" y="3143436"/>
                </a:cubicBezTo>
                <a:lnTo>
                  <a:pt x="75600" y="3143436"/>
                </a:lnTo>
                <a:cubicBezTo>
                  <a:pt x="33847" y="3143436"/>
                  <a:pt x="0" y="3109589"/>
                  <a:pt x="0" y="3067836"/>
                </a:cubicBezTo>
                <a:lnTo>
                  <a:pt x="0" y="75600"/>
                </a:lnTo>
                <a:cubicBezTo>
                  <a:pt x="0" y="33847"/>
                  <a:pt x="33847" y="0"/>
                  <a:pt x="75600" y="0"/>
                </a:cubicBezTo>
                <a:close/>
              </a:path>
            </a:pathLst>
          </a:cu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EBAD0EE-35D8-47D3-91AD-4FE8125106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877426"/>
              </p:ext>
            </p:extLst>
          </p:nvPr>
        </p:nvGraphicFramePr>
        <p:xfrm>
          <a:off x="0" y="2157579"/>
          <a:ext cx="11908141" cy="4651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752">
                  <a:extLst>
                    <a:ext uri="{9D8B030D-6E8A-4147-A177-3AD203B41FA5}">
                      <a16:colId xmlns:a16="http://schemas.microsoft.com/office/drawing/2014/main" val="4027036946"/>
                    </a:ext>
                  </a:extLst>
                </a:gridCol>
                <a:gridCol w="2812434">
                  <a:extLst>
                    <a:ext uri="{9D8B030D-6E8A-4147-A177-3AD203B41FA5}">
                      <a16:colId xmlns:a16="http://schemas.microsoft.com/office/drawing/2014/main" val="1531221437"/>
                    </a:ext>
                  </a:extLst>
                </a:gridCol>
                <a:gridCol w="2799041">
                  <a:extLst>
                    <a:ext uri="{9D8B030D-6E8A-4147-A177-3AD203B41FA5}">
                      <a16:colId xmlns:a16="http://schemas.microsoft.com/office/drawing/2014/main" val="4231368269"/>
                    </a:ext>
                  </a:extLst>
                </a:gridCol>
                <a:gridCol w="2300529">
                  <a:extLst>
                    <a:ext uri="{9D8B030D-6E8A-4147-A177-3AD203B41FA5}">
                      <a16:colId xmlns:a16="http://schemas.microsoft.com/office/drawing/2014/main" val="1653416210"/>
                    </a:ext>
                  </a:extLst>
                </a:gridCol>
                <a:gridCol w="1950385">
                  <a:extLst>
                    <a:ext uri="{9D8B030D-6E8A-4147-A177-3AD203B41FA5}">
                      <a16:colId xmlns:a16="http://schemas.microsoft.com/office/drawing/2014/main" val="2849800785"/>
                    </a:ext>
                  </a:extLst>
                </a:gridCol>
              </a:tblGrid>
              <a:tr h="695830">
                <a:tc>
                  <a:txBody>
                    <a:bodyPr/>
                    <a:lstStyle/>
                    <a:p>
                      <a:r>
                        <a:rPr lang="en-AU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Year Ended 30 June 20 (FY20)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Year Ended 30 June 19 (FY20)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Movement ($)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Movement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053252"/>
                  </a:ext>
                </a:extLst>
              </a:tr>
              <a:tr h="754825">
                <a:tc>
                  <a:txBody>
                    <a:bodyPr/>
                    <a:lstStyle/>
                    <a:p>
                      <a:r>
                        <a:rPr lang="en-AU" sz="2400" dirty="0"/>
                        <a:t>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$1,106,732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$1,065,732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00B050"/>
                          </a:solidFill>
                        </a:rPr>
                        <a:t>+$41,000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00B050"/>
                          </a:solidFill>
                        </a:rPr>
                        <a:t>+4%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640358"/>
                  </a:ext>
                </a:extLst>
              </a:tr>
              <a:tr h="811423">
                <a:tc>
                  <a:txBody>
                    <a:bodyPr/>
                    <a:lstStyle/>
                    <a:p>
                      <a:r>
                        <a:rPr lang="en-AU" sz="2400" dirty="0"/>
                        <a:t>Cost of Sales (COS)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FF0000"/>
                          </a:solidFill>
                        </a:rPr>
                        <a:t>($729,370)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FF0000"/>
                          </a:solidFill>
                        </a:rPr>
                        <a:t>($676,855)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FF0000"/>
                          </a:solidFill>
                        </a:rPr>
                        <a:t>($52,515)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FF0000"/>
                          </a:solidFill>
                        </a:rPr>
                        <a:t>-8%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782294"/>
                  </a:ext>
                </a:extLst>
              </a:tr>
              <a:tr h="15326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dirty="0"/>
                        <a:t>Gross Profit</a:t>
                      </a:r>
                      <a:br>
                        <a:rPr lang="en-AU" sz="2400" dirty="0"/>
                      </a:br>
                      <a:r>
                        <a:rPr lang="en-AU" sz="2400" b="1" dirty="0"/>
                        <a:t>(Sales less COS)</a:t>
                      </a:r>
                    </a:p>
                    <a:p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00B050"/>
                          </a:solidFill>
                        </a:rPr>
                        <a:t>$377,362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00B050"/>
                          </a:solidFill>
                        </a:rPr>
                        <a:t>$388,877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FF0000"/>
                          </a:solidFill>
                        </a:rPr>
                        <a:t>($11,515)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FF0000"/>
                          </a:solidFill>
                        </a:rPr>
                        <a:t>-3%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496260"/>
                  </a:ext>
                </a:extLst>
              </a:tr>
              <a:tr h="811423">
                <a:tc>
                  <a:txBody>
                    <a:bodyPr/>
                    <a:lstStyle/>
                    <a:p>
                      <a:r>
                        <a:rPr lang="en-AU" sz="2400" dirty="0"/>
                        <a:t>Gross Profit Margin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34.10%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36.49%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FF0000"/>
                          </a:solidFill>
                        </a:rPr>
                        <a:t>-2.39%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-2.39%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206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4070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ECF1269-76C8-41CB-A435-07769E306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1378" y="0"/>
            <a:ext cx="1730622" cy="679269"/>
          </a:xfrm>
          <a:custGeom>
            <a:avLst/>
            <a:gdLst/>
            <a:ahLst/>
            <a:cxnLst/>
            <a:rect l="l" t="t" r="r" b="b"/>
            <a:pathLst>
              <a:path w="5096871" h="3143436">
                <a:moveTo>
                  <a:pt x="75600" y="0"/>
                </a:moveTo>
                <a:lnTo>
                  <a:pt x="5021271" y="0"/>
                </a:lnTo>
                <a:cubicBezTo>
                  <a:pt x="5063024" y="0"/>
                  <a:pt x="5096871" y="33847"/>
                  <a:pt x="5096871" y="75600"/>
                </a:cubicBezTo>
                <a:lnTo>
                  <a:pt x="5096871" y="3067836"/>
                </a:lnTo>
                <a:cubicBezTo>
                  <a:pt x="5096871" y="3109589"/>
                  <a:pt x="5063024" y="3143436"/>
                  <a:pt x="5021271" y="3143436"/>
                </a:cubicBezTo>
                <a:lnTo>
                  <a:pt x="75600" y="3143436"/>
                </a:lnTo>
                <a:cubicBezTo>
                  <a:pt x="33847" y="3143436"/>
                  <a:pt x="0" y="3109589"/>
                  <a:pt x="0" y="3067836"/>
                </a:cubicBezTo>
                <a:lnTo>
                  <a:pt x="0" y="75600"/>
                </a:lnTo>
                <a:cubicBezTo>
                  <a:pt x="0" y="33847"/>
                  <a:pt x="33847" y="0"/>
                  <a:pt x="75600" y="0"/>
                </a:cubicBez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FD4A411-2623-44A2-AFCB-83D6C839095A}"/>
              </a:ext>
            </a:extLst>
          </p:cNvPr>
          <p:cNvSpPr txBox="1"/>
          <p:nvPr/>
        </p:nvSpPr>
        <p:spPr>
          <a:xfrm>
            <a:off x="4574951" y="339634"/>
            <a:ext cx="30420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u="sng" dirty="0"/>
              <a:t>Weekly Sales FY20</a:t>
            </a:r>
            <a:endParaRPr lang="en-AU" dirty="0"/>
          </a:p>
          <a:p>
            <a:br>
              <a:rPr lang="en-AU" sz="2000" dirty="0"/>
            </a:br>
            <a:endParaRPr lang="en-AU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B6D9A7-1834-4F40-9829-9E8E731DB64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-1" y="870857"/>
            <a:ext cx="12026537" cy="543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441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ECF1269-76C8-41CB-A435-07769E306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1378" y="0"/>
            <a:ext cx="1730622" cy="679269"/>
          </a:xfrm>
          <a:custGeom>
            <a:avLst/>
            <a:gdLst/>
            <a:ahLst/>
            <a:cxnLst/>
            <a:rect l="l" t="t" r="r" b="b"/>
            <a:pathLst>
              <a:path w="5096871" h="3143436">
                <a:moveTo>
                  <a:pt x="75600" y="0"/>
                </a:moveTo>
                <a:lnTo>
                  <a:pt x="5021271" y="0"/>
                </a:lnTo>
                <a:cubicBezTo>
                  <a:pt x="5063024" y="0"/>
                  <a:pt x="5096871" y="33847"/>
                  <a:pt x="5096871" y="75600"/>
                </a:cubicBezTo>
                <a:lnTo>
                  <a:pt x="5096871" y="3067836"/>
                </a:lnTo>
                <a:cubicBezTo>
                  <a:pt x="5096871" y="3109589"/>
                  <a:pt x="5063024" y="3143436"/>
                  <a:pt x="5021271" y="3143436"/>
                </a:cubicBezTo>
                <a:lnTo>
                  <a:pt x="75600" y="3143436"/>
                </a:lnTo>
                <a:cubicBezTo>
                  <a:pt x="33847" y="3143436"/>
                  <a:pt x="0" y="3109589"/>
                  <a:pt x="0" y="3067836"/>
                </a:cubicBezTo>
                <a:lnTo>
                  <a:pt x="0" y="75600"/>
                </a:lnTo>
                <a:cubicBezTo>
                  <a:pt x="0" y="33847"/>
                  <a:pt x="33847" y="0"/>
                  <a:pt x="75600" y="0"/>
                </a:cubicBez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FD4A411-2623-44A2-AFCB-83D6C839095A}"/>
              </a:ext>
            </a:extLst>
          </p:cNvPr>
          <p:cNvSpPr txBox="1"/>
          <p:nvPr/>
        </p:nvSpPr>
        <p:spPr>
          <a:xfrm>
            <a:off x="4574951" y="339634"/>
            <a:ext cx="30420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u="sng" dirty="0"/>
              <a:t>Weekly Sales FY19</a:t>
            </a:r>
            <a:endParaRPr lang="en-AU" dirty="0"/>
          </a:p>
          <a:p>
            <a:br>
              <a:rPr lang="en-AU" sz="2000" dirty="0"/>
            </a:br>
            <a:endParaRPr lang="en-AU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60BC86-4BE9-43F3-AFAA-0CB1E9F4060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870858"/>
            <a:ext cx="11982994" cy="564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906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4D59A-AAA6-44D9-A32B-1FA1D6269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82" y="151012"/>
            <a:ext cx="10515600" cy="1325563"/>
          </a:xfrm>
        </p:spPr>
        <p:txBody>
          <a:bodyPr/>
          <a:lstStyle/>
          <a:p>
            <a:r>
              <a:rPr lang="en-AU" b="1" dirty="0"/>
              <a:t>FY20 Subscription Fees &amp; ATO Cash Flow Boost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CFF9E8-3DA9-41E6-B2F8-7A0631267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0143" y="0"/>
            <a:ext cx="2774277" cy="1088904"/>
          </a:xfrm>
          <a:custGeom>
            <a:avLst/>
            <a:gdLst/>
            <a:ahLst/>
            <a:cxnLst/>
            <a:rect l="l" t="t" r="r" b="b"/>
            <a:pathLst>
              <a:path w="5096871" h="3143436">
                <a:moveTo>
                  <a:pt x="75600" y="0"/>
                </a:moveTo>
                <a:lnTo>
                  <a:pt x="5021271" y="0"/>
                </a:lnTo>
                <a:cubicBezTo>
                  <a:pt x="5063024" y="0"/>
                  <a:pt x="5096871" y="33847"/>
                  <a:pt x="5096871" y="75600"/>
                </a:cubicBezTo>
                <a:lnTo>
                  <a:pt x="5096871" y="3067836"/>
                </a:lnTo>
                <a:cubicBezTo>
                  <a:pt x="5096871" y="3109589"/>
                  <a:pt x="5063024" y="3143436"/>
                  <a:pt x="5021271" y="3143436"/>
                </a:cubicBezTo>
                <a:lnTo>
                  <a:pt x="75600" y="3143436"/>
                </a:lnTo>
                <a:cubicBezTo>
                  <a:pt x="33847" y="3143436"/>
                  <a:pt x="0" y="3109589"/>
                  <a:pt x="0" y="3067836"/>
                </a:cubicBezTo>
                <a:lnTo>
                  <a:pt x="0" y="75600"/>
                </a:lnTo>
                <a:cubicBezTo>
                  <a:pt x="0" y="33847"/>
                  <a:pt x="33847" y="0"/>
                  <a:pt x="75600" y="0"/>
                </a:cubicBezTo>
                <a:close/>
              </a:path>
            </a:pathLst>
          </a:cu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EBAD0EE-35D8-47D3-91AD-4FE8125106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490558"/>
              </p:ext>
            </p:extLst>
          </p:nvPr>
        </p:nvGraphicFramePr>
        <p:xfrm>
          <a:off x="0" y="2359292"/>
          <a:ext cx="12192002" cy="3873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4351">
                  <a:extLst>
                    <a:ext uri="{9D8B030D-6E8A-4147-A177-3AD203B41FA5}">
                      <a16:colId xmlns:a16="http://schemas.microsoft.com/office/drawing/2014/main" val="4027036946"/>
                    </a:ext>
                  </a:extLst>
                </a:gridCol>
                <a:gridCol w="2140870">
                  <a:extLst>
                    <a:ext uri="{9D8B030D-6E8A-4147-A177-3AD203B41FA5}">
                      <a16:colId xmlns:a16="http://schemas.microsoft.com/office/drawing/2014/main" val="1531221437"/>
                    </a:ext>
                  </a:extLst>
                </a:gridCol>
                <a:gridCol w="2055519">
                  <a:extLst>
                    <a:ext uri="{9D8B030D-6E8A-4147-A177-3AD203B41FA5}">
                      <a16:colId xmlns:a16="http://schemas.microsoft.com/office/drawing/2014/main" val="4231368269"/>
                    </a:ext>
                  </a:extLst>
                </a:gridCol>
                <a:gridCol w="1994385">
                  <a:extLst>
                    <a:ext uri="{9D8B030D-6E8A-4147-A177-3AD203B41FA5}">
                      <a16:colId xmlns:a16="http://schemas.microsoft.com/office/drawing/2014/main" val="1653416210"/>
                    </a:ext>
                  </a:extLst>
                </a:gridCol>
                <a:gridCol w="1996877">
                  <a:extLst>
                    <a:ext uri="{9D8B030D-6E8A-4147-A177-3AD203B41FA5}">
                      <a16:colId xmlns:a16="http://schemas.microsoft.com/office/drawing/2014/main" val="2849800785"/>
                    </a:ext>
                  </a:extLst>
                </a:gridCol>
              </a:tblGrid>
              <a:tr h="1090418">
                <a:tc>
                  <a:txBody>
                    <a:bodyPr/>
                    <a:lstStyle/>
                    <a:p>
                      <a:r>
                        <a:rPr lang="en-AU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Year Ended 30 June 20 (FY20)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Year Ended 30 June 19 (FY20)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Movement ($)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Movement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053252"/>
                  </a:ext>
                </a:extLst>
              </a:tr>
              <a:tr h="1391783">
                <a:tc>
                  <a:txBody>
                    <a:bodyPr/>
                    <a:lstStyle/>
                    <a:p>
                      <a:r>
                        <a:rPr lang="en-AU" sz="2400" dirty="0"/>
                        <a:t>Annual Subs Fee Revenue (Member Fees)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$33,592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$17,002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24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+$16,590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24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+98%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640358"/>
                  </a:ext>
                </a:extLst>
              </a:tr>
              <a:tr h="1391783">
                <a:tc>
                  <a:txBody>
                    <a:bodyPr/>
                    <a:lstStyle/>
                    <a:p>
                      <a:r>
                        <a:rPr lang="en-AU" sz="2400" dirty="0"/>
                        <a:t>ATO Cash Flow Boost </a:t>
                      </a:r>
                      <a:r>
                        <a:rPr lang="en-AU" sz="2400" b="1" dirty="0"/>
                        <a:t>(Gov’t stimulus)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$14,350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24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+$14,350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AU" sz="24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+100%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782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993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4D59A-AAA6-44D9-A32B-1FA1D6269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5841" y="379085"/>
            <a:ext cx="8760721" cy="653977"/>
          </a:xfrm>
        </p:spPr>
        <p:txBody>
          <a:bodyPr/>
          <a:lstStyle/>
          <a:p>
            <a:r>
              <a:rPr lang="en-AU" b="1" dirty="0"/>
              <a:t>FY20 Key Cost Savings-Employee Benefits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CFF9E8-3DA9-41E6-B2F8-7A0631267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4922" y="0"/>
            <a:ext cx="3699036" cy="1451872"/>
          </a:xfrm>
          <a:custGeom>
            <a:avLst/>
            <a:gdLst/>
            <a:ahLst/>
            <a:cxnLst/>
            <a:rect l="l" t="t" r="r" b="b"/>
            <a:pathLst>
              <a:path w="5096871" h="3143436">
                <a:moveTo>
                  <a:pt x="75600" y="0"/>
                </a:moveTo>
                <a:lnTo>
                  <a:pt x="5021271" y="0"/>
                </a:lnTo>
                <a:cubicBezTo>
                  <a:pt x="5063024" y="0"/>
                  <a:pt x="5096871" y="33847"/>
                  <a:pt x="5096871" y="75600"/>
                </a:cubicBezTo>
                <a:lnTo>
                  <a:pt x="5096871" y="3067836"/>
                </a:lnTo>
                <a:cubicBezTo>
                  <a:pt x="5096871" y="3109589"/>
                  <a:pt x="5063024" y="3143436"/>
                  <a:pt x="5021271" y="3143436"/>
                </a:cubicBezTo>
                <a:lnTo>
                  <a:pt x="75600" y="3143436"/>
                </a:lnTo>
                <a:cubicBezTo>
                  <a:pt x="33847" y="3143436"/>
                  <a:pt x="0" y="3109589"/>
                  <a:pt x="0" y="3067836"/>
                </a:cubicBezTo>
                <a:lnTo>
                  <a:pt x="0" y="75600"/>
                </a:lnTo>
                <a:cubicBezTo>
                  <a:pt x="0" y="33847"/>
                  <a:pt x="33847" y="0"/>
                  <a:pt x="75600" y="0"/>
                </a:cubicBezTo>
                <a:close/>
              </a:path>
            </a:pathLst>
          </a:cu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EBAD0EE-35D8-47D3-91AD-4FE8125106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770776"/>
              </p:ext>
            </p:extLst>
          </p:nvPr>
        </p:nvGraphicFramePr>
        <p:xfrm>
          <a:off x="0" y="1626377"/>
          <a:ext cx="12013960" cy="5116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0923">
                  <a:extLst>
                    <a:ext uri="{9D8B030D-6E8A-4147-A177-3AD203B41FA5}">
                      <a16:colId xmlns:a16="http://schemas.microsoft.com/office/drawing/2014/main" val="4027036946"/>
                    </a:ext>
                  </a:extLst>
                </a:gridCol>
                <a:gridCol w="2617557">
                  <a:extLst>
                    <a:ext uri="{9D8B030D-6E8A-4147-A177-3AD203B41FA5}">
                      <a16:colId xmlns:a16="http://schemas.microsoft.com/office/drawing/2014/main" val="1531221437"/>
                    </a:ext>
                  </a:extLst>
                </a:gridCol>
                <a:gridCol w="2266792">
                  <a:extLst>
                    <a:ext uri="{9D8B030D-6E8A-4147-A177-3AD203B41FA5}">
                      <a16:colId xmlns:a16="http://schemas.microsoft.com/office/drawing/2014/main" val="4231368269"/>
                    </a:ext>
                  </a:extLst>
                </a:gridCol>
                <a:gridCol w="2320972">
                  <a:extLst>
                    <a:ext uri="{9D8B030D-6E8A-4147-A177-3AD203B41FA5}">
                      <a16:colId xmlns:a16="http://schemas.microsoft.com/office/drawing/2014/main" val="1653416210"/>
                    </a:ext>
                  </a:extLst>
                </a:gridCol>
                <a:gridCol w="1967716">
                  <a:extLst>
                    <a:ext uri="{9D8B030D-6E8A-4147-A177-3AD203B41FA5}">
                      <a16:colId xmlns:a16="http://schemas.microsoft.com/office/drawing/2014/main" val="2849800785"/>
                    </a:ext>
                  </a:extLst>
                </a:gridCol>
              </a:tblGrid>
              <a:tr h="687377">
                <a:tc>
                  <a:txBody>
                    <a:bodyPr/>
                    <a:lstStyle/>
                    <a:p>
                      <a:r>
                        <a:rPr lang="en-AU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Year Ended 30 June 20 (FY20)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Year Ended 30 June 19 (FY20)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Movement ($)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Movement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053252"/>
                  </a:ext>
                </a:extLst>
              </a:tr>
              <a:tr h="807963">
                <a:tc>
                  <a:txBody>
                    <a:bodyPr/>
                    <a:lstStyle/>
                    <a:p>
                      <a:r>
                        <a:rPr lang="en-AU" sz="2400" dirty="0"/>
                        <a:t>Salaries &amp; Wages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$269,804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$332,807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00B050"/>
                          </a:solidFill>
                        </a:rPr>
                        <a:t>+$63,003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00B050"/>
                          </a:solidFill>
                        </a:rPr>
                        <a:t>+19%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640358"/>
                  </a:ext>
                </a:extLst>
              </a:tr>
              <a:tr h="1167060">
                <a:tc>
                  <a:txBody>
                    <a:bodyPr/>
                    <a:lstStyle/>
                    <a:p>
                      <a:r>
                        <a:rPr lang="en-AU" sz="2400" dirty="0"/>
                        <a:t>Super (+9.5% on Salaries)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chemeClr val="tx1"/>
                          </a:solidFill>
                        </a:rPr>
                        <a:t>$24,926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chemeClr val="tx1"/>
                          </a:solidFill>
                        </a:rPr>
                        <a:t>$30,902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00B050"/>
                          </a:solidFill>
                        </a:rPr>
                        <a:t>+$5,976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00B050"/>
                          </a:solidFill>
                        </a:rPr>
                        <a:t>+19%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782294"/>
                  </a:ext>
                </a:extLst>
              </a:tr>
              <a:tr h="13906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dirty="0"/>
                        <a:t>Accrual &amp; Other Adjustments</a:t>
                      </a:r>
                      <a:endParaRPr lang="en-AU" sz="2400" b="1" dirty="0"/>
                    </a:p>
                    <a:p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chemeClr val="tx1"/>
                          </a:solidFill>
                        </a:rPr>
                        <a:t>$2,407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FF0000"/>
                          </a:solidFill>
                        </a:rPr>
                        <a:t>($9,568)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FF0000"/>
                          </a:solidFill>
                        </a:rPr>
                        <a:t>($11,975)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FF0000"/>
                          </a:solidFill>
                        </a:rPr>
                        <a:t>-125%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496260"/>
                  </a:ext>
                </a:extLst>
              </a:tr>
              <a:tr h="1063422">
                <a:tc>
                  <a:txBody>
                    <a:bodyPr/>
                    <a:lstStyle/>
                    <a:p>
                      <a:r>
                        <a:rPr lang="en-AU" sz="2400" dirty="0"/>
                        <a:t>Net Employee 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1" u="sng" dirty="0"/>
                        <a:t>$297,137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1" u="sng" dirty="0"/>
                        <a:t>$354,140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1" u="sng" dirty="0">
                          <a:solidFill>
                            <a:srgbClr val="00B050"/>
                          </a:solidFill>
                        </a:rPr>
                        <a:t>+$57,003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1" u="sng" dirty="0">
                          <a:solidFill>
                            <a:srgbClr val="00B050"/>
                          </a:solidFill>
                        </a:rPr>
                        <a:t>+19%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206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781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4D59A-AAA6-44D9-A32B-1FA1D6269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5841" y="379085"/>
            <a:ext cx="8760721" cy="653977"/>
          </a:xfrm>
        </p:spPr>
        <p:txBody>
          <a:bodyPr>
            <a:normAutofit/>
          </a:bodyPr>
          <a:lstStyle/>
          <a:p>
            <a:r>
              <a:rPr lang="en-AU" sz="2800" b="1" dirty="0"/>
              <a:t>FY20 Key Cost Savings-Admin &amp; Operating Costs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CFF9E8-3DA9-41E6-B2F8-7A0631267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5389" y="1"/>
            <a:ext cx="3358568" cy="1318238"/>
          </a:xfrm>
          <a:custGeom>
            <a:avLst/>
            <a:gdLst/>
            <a:ahLst/>
            <a:cxnLst/>
            <a:rect l="l" t="t" r="r" b="b"/>
            <a:pathLst>
              <a:path w="5096871" h="3143436">
                <a:moveTo>
                  <a:pt x="75600" y="0"/>
                </a:moveTo>
                <a:lnTo>
                  <a:pt x="5021271" y="0"/>
                </a:lnTo>
                <a:cubicBezTo>
                  <a:pt x="5063024" y="0"/>
                  <a:pt x="5096871" y="33847"/>
                  <a:pt x="5096871" y="75600"/>
                </a:cubicBezTo>
                <a:lnTo>
                  <a:pt x="5096871" y="3067836"/>
                </a:lnTo>
                <a:cubicBezTo>
                  <a:pt x="5096871" y="3109589"/>
                  <a:pt x="5063024" y="3143436"/>
                  <a:pt x="5021271" y="3143436"/>
                </a:cubicBezTo>
                <a:lnTo>
                  <a:pt x="75600" y="3143436"/>
                </a:lnTo>
                <a:cubicBezTo>
                  <a:pt x="33847" y="3143436"/>
                  <a:pt x="0" y="3109589"/>
                  <a:pt x="0" y="3067836"/>
                </a:cubicBezTo>
                <a:lnTo>
                  <a:pt x="0" y="75600"/>
                </a:lnTo>
                <a:cubicBezTo>
                  <a:pt x="0" y="33847"/>
                  <a:pt x="33847" y="0"/>
                  <a:pt x="75600" y="0"/>
                </a:cubicBezTo>
                <a:close/>
              </a:path>
            </a:pathLst>
          </a:cu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EBAD0EE-35D8-47D3-91AD-4FE8125106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854245"/>
              </p:ext>
            </p:extLst>
          </p:nvPr>
        </p:nvGraphicFramePr>
        <p:xfrm>
          <a:off x="0" y="1343059"/>
          <a:ext cx="12013957" cy="5434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088">
                  <a:extLst>
                    <a:ext uri="{9D8B030D-6E8A-4147-A177-3AD203B41FA5}">
                      <a16:colId xmlns:a16="http://schemas.microsoft.com/office/drawing/2014/main" val="4027036946"/>
                    </a:ext>
                  </a:extLst>
                </a:gridCol>
                <a:gridCol w="2549268">
                  <a:extLst>
                    <a:ext uri="{9D8B030D-6E8A-4147-A177-3AD203B41FA5}">
                      <a16:colId xmlns:a16="http://schemas.microsoft.com/office/drawing/2014/main" val="1531221437"/>
                    </a:ext>
                  </a:extLst>
                </a:gridCol>
                <a:gridCol w="2823913">
                  <a:extLst>
                    <a:ext uri="{9D8B030D-6E8A-4147-A177-3AD203B41FA5}">
                      <a16:colId xmlns:a16="http://schemas.microsoft.com/office/drawing/2014/main" val="4231368269"/>
                    </a:ext>
                  </a:extLst>
                </a:gridCol>
                <a:gridCol w="2320972">
                  <a:extLst>
                    <a:ext uri="{9D8B030D-6E8A-4147-A177-3AD203B41FA5}">
                      <a16:colId xmlns:a16="http://schemas.microsoft.com/office/drawing/2014/main" val="1653416210"/>
                    </a:ext>
                  </a:extLst>
                </a:gridCol>
                <a:gridCol w="1967716">
                  <a:extLst>
                    <a:ext uri="{9D8B030D-6E8A-4147-A177-3AD203B41FA5}">
                      <a16:colId xmlns:a16="http://schemas.microsoft.com/office/drawing/2014/main" val="2849800785"/>
                    </a:ext>
                  </a:extLst>
                </a:gridCol>
              </a:tblGrid>
              <a:tr h="899294">
                <a:tc>
                  <a:txBody>
                    <a:bodyPr/>
                    <a:lstStyle/>
                    <a:p>
                      <a:r>
                        <a:rPr lang="en-AU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Year Ended 30 June 20 (FY20)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Year Ended 30 June 19 (FY20)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Movement ($)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Movement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053252"/>
                  </a:ext>
                </a:extLst>
              </a:tr>
              <a:tr h="849998">
                <a:tc>
                  <a:txBody>
                    <a:bodyPr/>
                    <a:lstStyle/>
                    <a:p>
                      <a:r>
                        <a:rPr lang="en-AU" sz="2400" dirty="0"/>
                        <a:t>Accounting &amp; Bookkeeping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$13,232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$19,895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1" dirty="0">
                          <a:solidFill>
                            <a:srgbClr val="00B050"/>
                          </a:solidFill>
                        </a:rPr>
                        <a:t>+$6,663</a:t>
                      </a:r>
                    </a:p>
                    <a:p>
                      <a:pPr algn="ctr"/>
                      <a:endParaRPr lang="en-AU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00B050"/>
                          </a:solidFill>
                        </a:rPr>
                        <a:t>+33%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640358"/>
                  </a:ext>
                </a:extLst>
              </a:tr>
              <a:tr h="557464">
                <a:tc>
                  <a:txBody>
                    <a:bodyPr/>
                    <a:lstStyle/>
                    <a:p>
                      <a:r>
                        <a:rPr lang="en-AU" sz="2400" dirty="0"/>
                        <a:t>Insurance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chemeClr val="tx1"/>
                          </a:solidFill>
                        </a:rPr>
                        <a:t>$17,091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chemeClr val="tx1"/>
                          </a:solidFill>
                        </a:rPr>
                        <a:t>$21,188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00B050"/>
                          </a:solidFill>
                        </a:rPr>
                        <a:t>+$4,097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00B050"/>
                          </a:solidFill>
                        </a:rPr>
                        <a:t>+19%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782294"/>
                  </a:ext>
                </a:extLst>
              </a:tr>
              <a:tr h="8499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dirty="0"/>
                        <a:t>Electricity</a:t>
                      </a:r>
                      <a:endParaRPr lang="en-AU" sz="2400" b="1" dirty="0"/>
                    </a:p>
                    <a:p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chemeClr val="tx1"/>
                          </a:solidFill>
                        </a:rPr>
                        <a:t>$7,316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chemeClr val="tx1"/>
                          </a:solidFill>
                        </a:rPr>
                        <a:t>$8,333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00B050"/>
                          </a:solidFill>
                        </a:rPr>
                        <a:t>+$1,017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00B050"/>
                          </a:solidFill>
                        </a:rPr>
                        <a:t>+12%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496260"/>
                  </a:ext>
                </a:extLst>
              </a:tr>
              <a:tr h="1227775">
                <a:tc>
                  <a:txBody>
                    <a:bodyPr/>
                    <a:lstStyle/>
                    <a:p>
                      <a:r>
                        <a:rPr lang="en-AU" sz="2400" dirty="0"/>
                        <a:t>R&amp;M (Incl. Computer repairs)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$8,933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$2,435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1" dirty="0">
                          <a:solidFill>
                            <a:srgbClr val="FF0000"/>
                          </a:solidFill>
                        </a:rPr>
                        <a:t>($6,498)</a:t>
                      </a:r>
                    </a:p>
                    <a:p>
                      <a:pPr algn="ctr"/>
                      <a:endParaRPr lang="en-AU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FF0000"/>
                          </a:solidFill>
                        </a:rPr>
                        <a:t>-267%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206791"/>
                  </a:ext>
                </a:extLst>
              </a:tr>
              <a:tr h="514955">
                <a:tc>
                  <a:txBody>
                    <a:bodyPr/>
                    <a:lstStyle/>
                    <a:p>
                      <a:r>
                        <a:rPr lang="en-AU" sz="2400" dirty="0"/>
                        <a:t>Other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$12,513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/>
                        <a:t>$25,387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00B050"/>
                          </a:solidFill>
                        </a:rPr>
                        <a:t>+$12,874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b="1" dirty="0">
                          <a:solidFill>
                            <a:srgbClr val="00B050"/>
                          </a:solidFill>
                        </a:rPr>
                        <a:t>+51%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792567"/>
                  </a:ext>
                </a:extLst>
              </a:tr>
              <a:tr h="535184">
                <a:tc>
                  <a:txBody>
                    <a:bodyPr/>
                    <a:lstStyle/>
                    <a:p>
                      <a:r>
                        <a:rPr lang="en-AU" sz="2400" b="1" dirty="0"/>
                        <a:t>Total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1" u="sng" dirty="0"/>
                        <a:t>$59,085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1" u="sng" dirty="0"/>
                        <a:t>$77,238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1" u="sng" dirty="0">
                          <a:solidFill>
                            <a:srgbClr val="00B050"/>
                          </a:solidFill>
                        </a:rPr>
                        <a:t>+$18,153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b="1" u="sng" dirty="0">
                          <a:solidFill>
                            <a:srgbClr val="00B050"/>
                          </a:solidFill>
                        </a:rPr>
                        <a:t>+24%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447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800064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804</Words>
  <Application>Microsoft Office PowerPoint</Application>
  <PresentationFormat>Widescreen</PresentationFormat>
  <Paragraphs>216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Century Gothic</vt:lpstr>
      <vt:lpstr>ShapesVTI</vt:lpstr>
      <vt:lpstr>Alfalfa House FY20 Key Highlights</vt:lpstr>
      <vt:lpstr>PowerPoint Presentation</vt:lpstr>
      <vt:lpstr>FY20 Results</vt:lpstr>
      <vt:lpstr>FY20 Sales &amp; Gross Margin</vt:lpstr>
      <vt:lpstr>PowerPoint Presentation</vt:lpstr>
      <vt:lpstr>PowerPoint Presentation</vt:lpstr>
      <vt:lpstr>FY20 Subscription Fees &amp; ATO Cash Flow Boost</vt:lpstr>
      <vt:lpstr>FY20 Key Cost Savings-Employee Benefits</vt:lpstr>
      <vt:lpstr>FY20 Key Cost Savings-Admin &amp; Operating Costs</vt:lpstr>
      <vt:lpstr>FY20 Key Balance Sheet Items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Alfalfa House FY20 Key Highlights</dc:title>
  <dc:creator>Tom Bartels</dc:creator>
  <cp:lastModifiedBy>Tom Bartels</cp:lastModifiedBy>
  <cp:revision>14</cp:revision>
  <dcterms:created xsi:type="dcterms:W3CDTF">2020-11-29T09:34:27Z</dcterms:created>
  <dcterms:modified xsi:type="dcterms:W3CDTF">2020-11-29T11:40:08Z</dcterms:modified>
</cp:coreProperties>
</file>